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1" r:id="rId4"/>
    <p:sldId id="262" r:id="rId5"/>
    <p:sldId id="264" r:id="rId6"/>
    <p:sldId id="263" r:id="rId7"/>
    <p:sldId id="265" r:id="rId8"/>
    <p:sldId id="266" r:id="rId9"/>
    <p:sldId id="267" r:id="rId10"/>
    <p:sldId id="258" r:id="rId11"/>
    <p:sldId id="259" r:id="rId12"/>
    <p:sldId id="260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816-3237-C146-BAB0-B969760F462B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087C-386A-1B47-A0FD-FF9E9427433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816-3237-C146-BAB0-B969760F462B}" type="datetimeFigureOut">
              <a:rPr lang="en-US" smtClean="0"/>
              <a:t>1/9/17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087C-386A-1B47-A0FD-FF9E942743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816-3237-C146-BAB0-B969760F462B}" type="datetimeFigureOut">
              <a:rPr lang="en-US" smtClean="0"/>
              <a:t>1/9/17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087C-386A-1B47-A0FD-FF9E942743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816-3237-C146-BAB0-B969760F462B}" type="datetimeFigureOut">
              <a:rPr lang="en-US" smtClean="0"/>
              <a:t>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087C-386A-1B47-A0FD-FF9E942743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816-3237-C146-BAB0-B969760F462B}" type="datetimeFigureOut">
              <a:rPr lang="en-US" smtClean="0"/>
              <a:t>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087C-386A-1B47-A0FD-FF9E9427433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816-3237-C146-BAB0-B969760F462B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087C-386A-1B47-A0FD-FF9E942743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816-3237-C146-BAB0-B969760F462B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087C-386A-1B47-A0FD-FF9E942743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816-3237-C146-BAB0-B969760F462B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087C-386A-1B47-A0FD-FF9E942743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22BD816-3237-C146-BAB0-B969760F462B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525087C-386A-1B47-A0FD-FF9E9427433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22BD816-3237-C146-BAB0-B969760F462B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525087C-386A-1B47-A0FD-FF9E9427433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816-3237-C146-BAB0-B969760F462B}" type="datetimeFigureOut">
              <a:rPr lang="en-US" smtClean="0"/>
              <a:t>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087C-386A-1B47-A0FD-FF9E942743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816-3237-C146-BAB0-B969760F462B}" type="datetimeFigureOut">
              <a:rPr lang="en-US" smtClean="0"/>
              <a:t>1/9/17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087C-386A-1B47-A0FD-FF9E942743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816-3237-C146-BAB0-B969760F462B}" type="datetimeFigureOut">
              <a:rPr lang="en-US" smtClean="0"/>
              <a:t>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087C-386A-1B47-A0FD-FF9E942743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816-3237-C146-BAB0-B969760F462B}" type="datetimeFigureOut">
              <a:rPr lang="en-US" smtClean="0"/>
              <a:t>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087C-386A-1B47-A0FD-FF9E942743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D816-3237-C146-BAB0-B969760F462B}" type="datetimeFigureOut">
              <a:rPr lang="en-US" smtClean="0"/>
              <a:t>1/9/17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087C-386A-1B47-A0FD-FF9E942743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22BD816-3237-C146-BAB0-B969760F462B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525087C-386A-1B47-A0FD-FF9E942743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500" dirty="0" smtClean="0"/>
              <a:t>Sugar Trade DBQ</a:t>
            </a:r>
            <a:endParaRPr lang="en-US" sz="5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Wednesday, December 2</a:t>
            </a:r>
            <a:r>
              <a:rPr lang="en-US" baseline="30000" dirty="0" smtClean="0"/>
              <a:t>nd</a:t>
            </a:r>
            <a:endParaRPr lang="en-US" dirty="0"/>
          </a:p>
        </p:txBody>
      </p:sp>
      <p:pic>
        <p:nvPicPr>
          <p:cNvPr id="4" name="Picture 3" descr="slavery_2849118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651"/>
            <a:ext cx="9143999" cy="61553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776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/>
              <a:t>Sugar Trade DBQ</a:t>
            </a:r>
          </a:p>
        </p:txBody>
      </p:sp>
    </p:spTree>
    <p:extLst>
      <p:ext uri="{BB962C8B-B14F-4D97-AF65-F5344CB8AC3E}">
        <p14:creationId xmlns:p14="http://schemas.microsoft.com/office/powerpoint/2010/main" val="3081618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3240"/>
            <a:ext cx="7691719" cy="1143000"/>
          </a:xfrm>
        </p:spPr>
        <p:txBody>
          <a:bodyPr/>
          <a:lstStyle/>
          <a:p>
            <a:r>
              <a:rPr lang="en-US" dirty="0" smtClean="0"/>
              <a:t>Document C</a:t>
            </a:r>
            <a:endParaRPr lang="en-US" dirty="0"/>
          </a:p>
        </p:txBody>
      </p:sp>
      <p:pic>
        <p:nvPicPr>
          <p:cNvPr id="7" name="Picture 6" descr="Screen Shot 2015-12-02 at 7.25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98" y="1166240"/>
            <a:ext cx="8794428" cy="35866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4746" y="4833377"/>
            <a:ext cx="74583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What is th</a:t>
            </a:r>
            <a:r>
              <a:rPr lang="en-US" sz="2800" dirty="0" smtClean="0"/>
              <a:t>e author’s POV?</a:t>
            </a:r>
          </a:p>
          <a:p>
            <a:pPr algn="ctr"/>
            <a:r>
              <a:rPr lang="en-US" sz="2800" dirty="0" smtClean="0"/>
              <a:t>Who is the intended audience?</a:t>
            </a:r>
          </a:p>
          <a:p>
            <a:pPr algn="ctr"/>
            <a:r>
              <a:rPr lang="en-US" sz="2800" dirty="0" smtClean="0"/>
              <a:t>What is the purpose of this document?</a:t>
            </a:r>
          </a:p>
          <a:p>
            <a:pPr algn="ctr"/>
            <a:r>
              <a:rPr lang="en-US" sz="2800" dirty="0" smtClean="0"/>
              <a:t>What is the historical context of this document?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006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0"/>
            <a:ext cx="7691719" cy="1143000"/>
          </a:xfrm>
        </p:spPr>
        <p:txBody>
          <a:bodyPr/>
          <a:lstStyle/>
          <a:p>
            <a:r>
              <a:rPr lang="en-US" dirty="0" smtClean="0"/>
              <a:t>Document D</a:t>
            </a:r>
            <a:endParaRPr lang="en-US" dirty="0"/>
          </a:p>
        </p:txBody>
      </p:sp>
      <p:pic>
        <p:nvPicPr>
          <p:cNvPr id="3" name="Picture 2" descr="Screen Shot 2015-12-02 at 7.26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5" y="1143000"/>
            <a:ext cx="8664450" cy="4273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3842" y="5495096"/>
            <a:ext cx="5380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What is th</a:t>
            </a:r>
            <a:r>
              <a:rPr lang="en-US" sz="2000" dirty="0" smtClean="0"/>
              <a:t>e author’s POV?</a:t>
            </a:r>
          </a:p>
          <a:p>
            <a:pPr algn="ctr"/>
            <a:r>
              <a:rPr lang="en-US" sz="2000" dirty="0" smtClean="0"/>
              <a:t>Who is the intended audience?</a:t>
            </a:r>
          </a:p>
          <a:p>
            <a:pPr algn="ctr"/>
            <a:r>
              <a:rPr lang="en-US" sz="2000" dirty="0" smtClean="0"/>
              <a:t>What is the purpose of this document?</a:t>
            </a:r>
          </a:p>
          <a:p>
            <a:pPr algn="ctr"/>
            <a:r>
              <a:rPr lang="en-US" sz="2000" dirty="0" smtClean="0"/>
              <a:t>What is the historical context of this document?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695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6079"/>
            <a:ext cx="7691719" cy="697526"/>
          </a:xfrm>
        </p:spPr>
        <p:txBody>
          <a:bodyPr/>
          <a:lstStyle/>
          <a:p>
            <a:r>
              <a:rPr lang="en-US" sz="4400" dirty="0" smtClean="0"/>
              <a:t>Document E</a:t>
            </a:r>
            <a:endParaRPr lang="en-US" sz="4400" dirty="0"/>
          </a:p>
        </p:txBody>
      </p:sp>
      <p:pic>
        <p:nvPicPr>
          <p:cNvPr id="4" name="Picture 3" descr="Screen Shot 2015-12-02 at 7.26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69" y="703605"/>
            <a:ext cx="8589637" cy="48852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3616" y="5657671"/>
            <a:ext cx="48606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What is th</a:t>
            </a:r>
            <a:r>
              <a:rPr lang="en-US" dirty="0" smtClean="0"/>
              <a:t>e author’s POV?</a:t>
            </a:r>
          </a:p>
          <a:p>
            <a:pPr algn="ctr"/>
            <a:r>
              <a:rPr lang="en-US" dirty="0" smtClean="0"/>
              <a:t>Who is the intended audience?</a:t>
            </a:r>
          </a:p>
          <a:p>
            <a:pPr algn="ctr"/>
            <a:r>
              <a:rPr lang="en-US" dirty="0" smtClean="0"/>
              <a:t>What is the purpose of this document?</a:t>
            </a:r>
          </a:p>
          <a:p>
            <a:pPr algn="ctr"/>
            <a:r>
              <a:rPr lang="en-US" dirty="0" smtClean="0"/>
              <a:t>What is the historical context of this document?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7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0"/>
            <a:ext cx="7691719" cy="840893"/>
          </a:xfrm>
        </p:spPr>
        <p:txBody>
          <a:bodyPr/>
          <a:lstStyle/>
          <a:p>
            <a:r>
              <a:rPr lang="en-US" dirty="0" smtClean="0"/>
              <a:t>Document F</a:t>
            </a:r>
            <a:endParaRPr lang="en-US" dirty="0"/>
          </a:p>
        </p:txBody>
      </p:sp>
      <p:pic>
        <p:nvPicPr>
          <p:cNvPr id="3" name="Picture 2" descr="Screen Shot 2015-12-02 at 7.49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06" y="969139"/>
            <a:ext cx="8011962" cy="46319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3616" y="5601055"/>
            <a:ext cx="48606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What is th</a:t>
            </a:r>
            <a:r>
              <a:rPr lang="en-US" dirty="0" smtClean="0"/>
              <a:t>e author’s POV?</a:t>
            </a:r>
          </a:p>
          <a:p>
            <a:pPr algn="ctr"/>
            <a:r>
              <a:rPr lang="en-US" dirty="0" smtClean="0"/>
              <a:t>Who is the intended audience?</a:t>
            </a:r>
          </a:p>
          <a:p>
            <a:pPr algn="ctr"/>
            <a:r>
              <a:rPr lang="en-US" dirty="0" smtClean="0"/>
              <a:t>What is the purpose of this document?</a:t>
            </a:r>
          </a:p>
          <a:p>
            <a:pPr algn="ctr"/>
            <a:r>
              <a:rPr lang="en-US" dirty="0" smtClean="0"/>
              <a:t>What is the historical context of this document?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1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Document: de </a:t>
            </a:r>
            <a:r>
              <a:rPr lang="en-US" dirty="0" err="1"/>
              <a:t>las</a:t>
            </a:r>
            <a:r>
              <a:rPr lang="en-US" dirty="0"/>
              <a:t> Casas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your own, read the document and answer the following questions before we share </a:t>
            </a:r>
          </a:p>
          <a:p>
            <a:r>
              <a:rPr lang="en-US" b="1" dirty="0" smtClean="0"/>
              <a:t>Knowing who the author is, what do you think his motivation was for writing this document?</a:t>
            </a:r>
          </a:p>
          <a:p>
            <a:r>
              <a:rPr lang="en-US" b="1" dirty="0" smtClean="0"/>
              <a:t>Who do you think the audience is for this document? Do you think they would take the document seriously? Why or why not?</a:t>
            </a:r>
          </a:p>
          <a:p>
            <a:r>
              <a:rPr lang="en-US" b="1" dirty="0" smtClean="0"/>
              <a:t>Would you consider this document to be convincing? Why or why not?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879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Sugar Trade Timeline</a:t>
            </a:r>
            <a:endParaRPr lang="en-US" dirty="0"/>
          </a:p>
        </p:txBody>
      </p:sp>
      <p:pic>
        <p:nvPicPr>
          <p:cNvPr id="4" name="Picture 3" descr="Screen Shot 2015-12-01 at 7.25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47" y="2512593"/>
            <a:ext cx="8161835" cy="2395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228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2728613"/>
            <a:ext cx="7691719" cy="343013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1493: Columbus introduces cane sugar to West Indies</a:t>
            </a:r>
          </a:p>
          <a:p>
            <a:r>
              <a:rPr lang="en-US" dirty="0" smtClean="0"/>
              <a:t>Columbus </a:t>
            </a:r>
            <a:r>
              <a:rPr lang="en-US" dirty="0"/>
              <a:t>to the Caribbean</a:t>
            </a:r>
          </a:p>
          <a:p>
            <a:r>
              <a:rPr lang="en-US" dirty="0"/>
              <a:t>Crossed the Atlantic Ocean</a:t>
            </a:r>
          </a:p>
          <a:p>
            <a:r>
              <a:rPr lang="en-US" dirty="0"/>
              <a:t>Originally looking for ocean path to India</a:t>
            </a:r>
          </a:p>
          <a:p>
            <a:r>
              <a:rPr lang="en-US" dirty="0"/>
              <a:t>Plants sugar, grows well in </a:t>
            </a:r>
            <a:r>
              <a:rPr lang="en-US" dirty="0" smtClean="0"/>
              <a:t>“West Indies”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5-12-01 at 7.25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47" y="117116"/>
            <a:ext cx="8161835" cy="2395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396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2728613"/>
            <a:ext cx="7691719" cy="3430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1509: First African slaves already in Santo Domingo</a:t>
            </a:r>
          </a:p>
          <a:p>
            <a:r>
              <a:rPr lang="en-US" dirty="0" smtClean="0"/>
              <a:t>Santo Domingo = Dominican Republic</a:t>
            </a:r>
          </a:p>
          <a:p>
            <a:r>
              <a:rPr lang="en-US" dirty="0" smtClean="0"/>
              <a:t>Why </a:t>
            </a:r>
            <a:r>
              <a:rPr lang="en-US" dirty="0"/>
              <a:t>bring African slaves</a:t>
            </a:r>
            <a:r>
              <a:rPr lang="en-US" dirty="0" smtClean="0"/>
              <a:t>? </a:t>
            </a:r>
          </a:p>
          <a:p>
            <a:r>
              <a:rPr lang="en-US" dirty="0" smtClean="0"/>
              <a:t>Native </a:t>
            </a:r>
            <a:r>
              <a:rPr lang="en-US" dirty="0"/>
              <a:t>Americans are </a:t>
            </a:r>
            <a:r>
              <a:rPr lang="en-US" dirty="0" smtClean="0"/>
              <a:t>dying: disease</a:t>
            </a:r>
            <a:r>
              <a:rPr lang="en-US" dirty="0"/>
              <a:t>, worked to death</a:t>
            </a:r>
          </a:p>
          <a:p>
            <a:r>
              <a:rPr lang="en-US" dirty="0" smtClean="0"/>
              <a:t>Were </a:t>
            </a:r>
            <a:r>
              <a:rPr lang="en-US" dirty="0"/>
              <a:t>A</a:t>
            </a:r>
            <a:r>
              <a:rPr lang="en-US" dirty="0" smtClean="0"/>
              <a:t>fricans brought of </a:t>
            </a:r>
            <a:r>
              <a:rPr lang="en-US" dirty="0"/>
              <a:t>their own free will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 descr="Screen Shot 2015-12-01 at 7.25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47" y="117116"/>
            <a:ext cx="8161835" cy="2395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6980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394705"/>
            <a:ext cx="7691719" cy="5764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1509: First African slaves already in Santo Domingo</a:t>
            </a:r>
          </a:p>
          <a:p>
            <a:r>
              <a:rPr lang="en-US" dirty="0" smtClean="0"/>
              <a:t>Africans selling other Africans for guns/other goods</a:t>
            </a:r>
          </a:p>
          <a:p>
            <a:r>
              <a:rPr lang="en-US" dirty="0" smtClean="0"/>
              <a:t>Tons </a:t>
            </a:r>
            <a:r>
              <a:rPr lang="en-US" dirty="0" smtClean="0"/>
              <a:t>and tons of silver in the New World, where does it end up? China! </a:t>
            </a:r>
          </a:p>
          <a:p>
            <a:pPr lvl="1"/>
            <a:r>
              <a:rPr lang="en-US" dirty="0" smtClean="0"/>
              <a:t>Europeans love buying things from China but China wants nothing from them. But they do accept silver</a:t>
            </a:r>
            <a:r>
              <a:rPr lang="is-IS" dirty="0" smtClean="0"/>
              <a:t>…</a:t>
            </a:r>
          </a:p>
          <a:p>
            <a:r>
              <a:rPr lang="en-US" dirty="0" smtClean="0"/>
              <a:t>Spanish American Colonial Hierarchy</a:t>
            </a:r>
          </a:p>
          <a:p>
            <a:pPr lvl="1"/>
            <a:r>
              <a:rPr lang="en-US" dirty="0" err="1" smtClean="0"/>
              <a:t>Peninsulares</a:t>
            </a:r>
            <a:endParaRPr lang="en-US" dirty="0" smtClean="0"/>
          </a:p>
          <a:p>
            <a:pPr lvl="1"/>
            <a:r>
              <a:rPr lang="en-US" dirty="0" smtClean="0"/>
              <a:t>Creoles </a:t>
            </a:r>
          </a:p>
          <a:p>
            <a:pPr lvl="1"/>
            <a:r>
              <a:rPr lang="en-US" dirty="0" smtClean="0"/>
              <a:t>Mestizos, Mulattos</a:t>
            </a:r>
          </a:p>
          <a:p>
            <a:pPr lvl="1"/>
            <a:r>
              <a:rPr lang="en-US" dirty="0" smtClean="0"/>
              <a:t>Native Americans, African Slaves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4853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47" y="2728613"/>
            <a:ext cx="8161835" cy="3430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c. 1625: Portuguese supplying nearly all of Europe’s sugar cane from Brazil</a:t>
            </a:r>
          </a:p>
          <a:p>
            <a:r>
              <a:rPr lang="en-US" dirty="0"/>
              <a:t>Desire for sugar grows, first coffee house</a:t>
            </a:r>
          </a:p>
          <a:p>
            <a:r>
              <a:rPr lang="en-US" dirty="0"/>
              <a:t>Sugar is an auxiliary: don’t eat it by itself</a:t>
            </a:r>
          </a:p>
          <a:p>
            <a:r>
              <a:rPr lang="en-US" dirty="0"/>
              <a:t>Needs to be in cake, chocolate, cake, tea, etc.</a:t>
            </a:r>
          </a:p>
        </p:txBody>
      </p:sp>
      <p:pic>
        <p:nvPicPr>
          <p:cNvPr id="4" name="Picture 3" descr="Screen Shot 2015-12-01 at 7.25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47" y="117116"/>
            <a:ext cx="8161835" cy="2395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6424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47" y="2728613"/>
            <a:ext cx="8161835" cy="3430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c. 1632: First coffee house opens in England</a:t>
            </a:r>
          </a:p>
          <a:p>
            <a:r>
              <a:rPr lang="en-US" dirty="0"/>
              <a:t>British capture Jamaica to </a:t>
            </a:r>
            <a:r>
              <a:rPr lang="en-US" dirty="0" smtClean="0"/>
              <a:t>compete with Portuguese Brazil</a:t>
            </a:r>
          </a:p>
          <a:p>
            <a:r>
              <a:rPr lang="en-US" dirty="0" smtClean="0"/>
              <a:t>Sugar is big business, need more land and more slaves!</a:t>
            </a:r>
            <a:endParaRPr lang="en-US" dirty="0"/>
          </a:p>
        </p:txBody>
      </p:sp>
      <p:pic>
        <p:nvPicPr>
          <p:cNvPr id="4" name="Picture 3" descr="Screen Shot 2015-12-01 at 7.25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47" y="117116"/>
            <a:ext cx="8161835" cy="2395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6141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47" y="2728613"/>
            <a:ext cx="8161835" cy="3430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c. 1655: First coffee house opens in England</a:t>
            </a:r>
          </a:p>
          <a:p>
            <a:r>
              <a:rPr lang="en-US" dirty="0" smtClean="0"/>
              <a:t>Mercantilism </a:t>
            </a:r>
            <a:r>
              <a:rPr lang="en-US" dirty="0"/>
              <a:t>= competition!</a:t>
            </a:r>
          </a:p>
          <a:p>
            <a:r>
              <a:rPr lang="en-US" dirty="0"/>
              <a:t>European powers want more land and more money</a:t>
            </a:r>
          </a:p>
          <a:p>
            <a:r>
              <a:rPr lang="en-US" dirty="0"/>
              <a:t>Spain, Portugal, English, French in the New World</a:t>
            </a:r>
          </a:p>
        </p:txBody>
      </p:sp>
      <p:pic>
        <p:nvPicPr>
          <p:cNvPr id="4" name="Picture 3" descr="Screen Shot 2015-12-01 at 7.25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47" y="117116"/>
            <a:ext cx="8161835" cy="2395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7716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47" y="2728613"/>
            <a:ext cx="8161835" cy="3430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c. 1740: France becomes biggest sugar trader</a:t>
            </a:r>
          </a:p>
          <a:p>
            <a:r>
              <a:rPr lang="en-US" dirty="0" smtClean="0"/>
              <a:t>By this point, Spain and Portugal are falling behind England and France due to economic collapse</a:t>
            </a:r>
          </a:p>
          <a:p>
            <a:r>
              <a:rPr lang="en-US" dirty="0" smtClean="0"/>
              <a:t>Eventually, the silver begins to run out</a:t>
            </a:r>
            <a:endParaRPr lang="en-US" dirty="0"/>
          </a:p>
        </p:txBody>
      </p:sp>
      <p:pic>
        <p:nvPicPr>
          <p:cNvPr id="4" name="Picture 3" descr="Screen Shot 2015-12-01 at 7.25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47" y="117116"/>
            <a:ext cx="8161835" cy="2395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856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810</TotalTime>
  <Words>499</Words>
  <Application>Microsoft Macintosh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Venture</vt:lpstr>
      <vt:lpstr>Sugar Trade DBQ</vt:lpstr>
      <vt:lpstr>Sugar Trade 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Document C</vt:lpstr>
      <vt:lpstr>Document D</vt:lpstr>
      <vt:lpstr>Document E</vt:lpstr>
      <vt:lpstr>Document F</vt:lpstr>
      <vt:lpstr>Document: de las Casas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Sugar Trade</dc:title>
  <dc:creator>Brian Banks</dc:creator>
  <cp:lastModifiedBy>Tyalor ISD</cp:lastModifiedBy>
  <cp:revision>9</cp:revision>
  <dcterms:created xsi:type="dcterms:W3CDTF">2015-12-02T01:26:16Z</dcterms:created>
  <dcterms:modified xsi:type="dcterms:W3CDTF">2017-01-09T16:15:55Z</dcterms:modified>
</cp:coreProperties>
</file>