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8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F9EE-B788-F848-ACF3-DD0C9A01ED2E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12D7-904C-7640-AE44-7B5C2500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179530"/>
            <a:ext cx="8771889" cy="5440362"/>
          </a:xfrm>
        </p:spPr>
        <p:txBody>
          <a:bodyPr>
            <a:noAutofit/>
          </a:bodyPr>
          <a:lstStyle/>
          <a:p>
            <a:endParaRPr lang="en-US" sz="3000" b="1" dirty="0" smtClean="0">
              <a:latin typeface="Times"/>
              <a:cs typeface="Times"/>
            </a:endParaRPr>
          </a:p>
          <a:p>
            <a:r>
              <a:rPr lang="en-US" sz="3000" b="1" dirty="0" smtClean="0">
                <a:latin typeface="Times"/>
                <a:cs typeface="Times"/>
              </a:rPr>
              <a:t>Comparison</a:t>
            </a:r>
            <a:r>
              <a:rPr lang="en-US" sz="3000" dirty="0" smtClean="0">
                <a:latin typeface="Times"/>
                <a:cs typeface="Times"/>
              </a:rPr>
              <a:t> </a:t>
            </a:r>
            <a:r>
              <a:rPr lang="en-US" sz="3000" dirty="0">
                <a:latin typeface="Times"/>
                <a:cs typeface="Times"/>
              </a:rPr>
              <a:t>(Comparing two regions, ideas, religions, etc.)</a:t>
            </a:r>
          </a:p>
          <a:p>
            <a:r>
              <a:rPr lang="en-US" sz="3000" b="1" dirty="0">
                <a:latin typeface="Times"/>
                <a:cs typeface="Times"/>
              </a:rPr>
              <a:t>Causation</a:t>
            </a:r>
            <a:r>
              <a:rPr lang="en-US" sz="3000" dirty="0">
                <a:latin typeface="Times"/>
                <a:cs typeface="Times"/>
              </a:rPr>
              <a:t> (Cause and Effect over a span of time, Cause and Effect of important historical processes or patterns)</a:t>
            </a:r>
          </a:p>
          <a:p>
            <a:r>
              <a:rPr lang="en-US" sz="3000" b="1" dirty="0">
                <a:latin typeface="Times"/>
                <a:cs typeface="Times"/>
              </a:rPr>
              <a:t>Continuity and Change Over Time </a:t>
            </a:r>
            <a:r>
              <a:rPr lang="en-US" sz="3000" dirty="0">
                <a:latin typeface="Times"/>
                <a:cs typeface="Times"/>
              </a:rPr>
              <a:t>(BOTH what stays the same and what changes over a time span)</a:t>
            </a:r>
          </a:p>
          <a:p>
            <a:r>
              <a:rPr lang="en-US" sz="3000" b="1" dirty="0">
                <a:latin typeface="Times"/>
                <a:cs typeface="Times"/>
              </a:rPr>
              <a:t>Periodization</a:t>
            </a:r>
            <a:r>
              <a:rPr lang="en-US" sz="3000" dirty="0">
                <a:latin typeface="Times"/>
                <a:cs typeface="Times"/>
              </a:rPr>
              <a:t> (How something is a turning point, or evaluation of a characteristic of an era)</a:t>
            </a:r>
          </a:p>
          <a:p>
            <a:pPr marL="0" indent="0" algn="ctr">
              <a:buNone/>
            </a:pPr>
            <a:endParaRPr lang="en-US" sz="14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4348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3400" b="1" dirty="0" smtClean="0">
                <a:latin typeface="Times"/>
                <a:cs typeface="Times"/>
              </a:rPr>
              <a:t>CONTUNITY AND CHANGE OVER TIME</a:t>
            </a:r>
            <a:endParaRPr lang="en-US" sz="3400" dirty="0" smtClean="0">
              <a:latin typeface="Times"/>
              <a:cs typeface="Times"/>
            </a:endParaRPr>
          </a:p>
          <a:p>
            <a:pPr marL="0" lvl="0" indent="0">
              <a:buNone/>
            </a:pPr>
            <a:r>
              <a:rPr lang="en-US" sz="3400" dirty="0" smtClean="0">
                <a:latin typeface="Times"/>
                <a:cs typeface="Times"/>
              </a:rPr>
              <a:t>1 Point-</a:t>
            </a:r>
            <a:r>
              <a:rPr lang="en-US" sz="3400" u="sng" dirty="0" smtClean="0">
                <a:latin typeface="Times"/>
                <a:cs typeface="Times"/>
              </a:rPr>
              <a:t>Describes</a:t>
            </a:r>
            <a:r>
              <a:rPr lang="en-US" sz="3400" dirty="0" smtClean="0">
                <a:latin typeface="Times"/>
                <a:cs typeface="Times"/>
              </a:rPr>
              <a:t> historical continuity AND change over time.</a:t>
            </a:r>
          </a:p>
          <a:p>
            <a:pPr marL="0" lvl="0" indent="0">
              <a:buNone/>
            </a:pPr>
            <a:r>
              <a:rPr lang="en-US" sz="3400" dirty="0" smtClean="0">
                <a:latin typeface="Times"/>
                <a:cs typeface="Times"/>
              </a:rPr>
              <a:t>1 Point-</a:t>
            </a:r>
            <a:r>
              <a:rPr lang="en-US" sz="3400" u="sng" dirty="0" smtClean="0">
                <a:latin typeface="Times"/>
                <a:cs typeface="Times"/>
              </a:rPr>
              <a:t>Explains the reasons</a:t>
            </a:r>
            <a:r>
              <a:rPr lang="en-US" sz="3400" dirty="0" smtClean="0">
                <a:latin typeface="Times"/>
                <a:cs typeface="Times"/>
              </a:rPr>
              <a:t> for historical continuity AND change over time</a:t>
            </a:r>
          </a:p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1150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"/>
                <a:cs typeface="Times"/>
              </a:rPr>
              <a:t>PERIODIZATION:</a:t>
            </a:r>
            <a:endParaRPr lang="en-US" sz="2800" dirty="0" smtClean="0">
              <a:latin typeface="Times"/>
              <a:cs typeface="Times"/>
            </a:endParaRPr>
          </a:p>
          <a:p>
            <a:pPr marL="0" lvl="0" indent="0">
              <a:buNone/>
            </a:pPr>
            <a:r>
              <a:rPr lang="en-US" sz="2800" dirty="0" smtClean="0">
                <a:latin typeface="Times"/>
                <a:cs typeface="Times"/>
              </a:rPr>
              <a:t>1 Point-</a:t>
            </a:r>
            <a:r>
              <a:rPr lang="en-US" sz="2800" u="sng" dirty="0" smtClean="0">
                <a:latin typeface="Times"/>
                <a:cs typeface="Times"/>
              </a:rPr>
              <a:t>Describes </a:t>
            </a:r>
            <a:r>
              <a:rPr lang="en-US" sz="2800" dirty="0" smtClean="0">
                <a:latin typeface="Times"/>
                <a:cs typeface="Times"/>
              </a:rPr>
              <a:t>the ways in which the historical development specified in the prompt was different fro and similar to developments that preceded AND/OR followed.</a:t>
            </a:r>
          </a:p>
          <a:p>
            <a:pPr marL="0" lvl="0" indent="0">
              <a:buNone/>
            </a:pPr>
            <a:r>
              <a:rPr lang="en-US" sz="2800" dirty="0" smtClean="0">
                <a:latin typeface="Times"/>
                <a:cs typeface="Times"/>
              </a:rPr>
              <a:t>1 Point </a:t>
            </a:r>
            <a:r>
              <a:rPr lang="en-US" sz="2800" u="sng" dirty="0" smtClean="0">
                <a:latin typeface="Times"/>
                <a:cs typeface="Times"/>
              </a:rPr>
              <a:t>Explains</a:t>
            </a:r>
            <a:r>
              <a:rPr lang="en-US" sz="2800" dirty="0" smtClean="0">
                <a:latin typeface="Times"/>
                <a:cs typeface="Times"/>
              </a:rPr>
              <a:t> the extent to which the historical development specified in the prompt was different from and similar to developments that precede AND/OR followed.</a:t>
            </a:r>
          </a:p>
          <a:p>
            <a:pPr marL="0" indent="0">
              <a:buNone/>
            </a:pPr>
            <a:endParaRPr lang="en-US" sz="1800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800" i="1" dirty="0" smtClean="0">
                <a:latin typeface="Times"/>
                <a:cs typeface="Times"/>
              </a:rPr>
              <a:t>Scoring Note: For both points, if the prompt requires evaluation of a turning point, then responses must discuss developments the preceded AND followed. </a:t>
            </a:r>
          </a:p>
        </p:txBody>
      </p:sp>
    </p:spTree>
    <p:extLst>
      <p:ext uri="{BB962C8B-B14F-4D97-AF65-F5344CB8AC3E}">
        <p14:creationId xmlns:p14="http://schemas.microsoft.com/office/powerpoint/2010/main" val="133553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b="1" dirty="0" smtClean="0">
                <a:latin typeface="Times"/>
                <a:cs typeface="Times"/>
              </a:rPr>
              <a:t>Example:</a:t>
            </a:r>
          </a:p>
          <a:p>
            <a:pPr marL="0" indent="0">
              <a:buNone/>
            </a:pPr>
            <a:endParaRPr lang="en-US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i="1" dirty="0" smtClean="0">
                <a:latin typeface="Times"/>
                <a:cs typeface="Times"/>
              </a:rPr>
              <a:t>Go to Albert, click on classes, AP World History, and Free Response</a:t>
            </a:r>
            <a:endParaRPr lang="en-US" i="1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i="1" dirty="0" smtClean="0">
                <a:latin typeface="Times"/>
                <a:cs typeface="Times"/>
              </a:rPr>
              <a:t>European Age of Exploration</a:t>
            </a:r>
            <a:endParaRPr lang="en-US" i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4708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1 at 9.0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18"/>
            <a:ext cx="9144000" cy="61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1 at 9.0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3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1 at 9.0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121"/>
            <a:ext cx="9144000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6" name="Picture 5" descr="Screen Shot 2017-04-21 at 9.18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131"/>
            <a:ext cx="9144000" cy="34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4000" b="1" dirty="0" smtClean="0">
                <a:latin typeface="Times"/>
                <a:cs typeface="Times"/>
              </a:rPr>
              <a:t>COMPARISON:</a:t>
            </a:r>
            <a:endParaRPr lang="en-US" sz="4000" dirty="0" smtClean="0">
              <a:latin typeface="Times"/>
              <a:cs typeface="Times"/>
            </a:endParaRPr>
          </a:p>
          <a:p>
            <a:pPr marL="0" lvl="0" indent="0">
              <a:buNone/>
            </a:pPr>
            <a:r>
              <a:rPr lang="en-US" sz="4000" dirty="0" smtClean="0">
                <a:latin typeface="Times"/>
                <a:cs typeface="Times"/>
              </a:rPr>
              <a:t>1 Point-D</a:t>
            </a:r>
            <a:r>
              <a:rPr lang="en-US" sz="4000" u="sng" dirty="0" smtClean="0">
                <a:latin typeface="Times"/>
                <a:cs typeface="Times"/>
              </a:rPr>
              <a:t>escribes</a:t>
            </a:r>
            <a:r>
              <a:rPr lang="en-US" sz="4000" dirty="0" smtClean="0">
                <a:latin typeface="Times"/>
                <a:cs typeface="Times"/>
              </a:rPr>
              <a:t> similarities AND differences </a:t>
            </a:r>
          </a:p>
          <a:p>
            <a:pPr marL="0" lvl="0" indent="0">
              <a:buNone/>
            </a:pPr>
            <a:r>
              <a:rPr lang="en-US" sz="4000" dirty="0" smtClean="0">
                <a:latin typeface="Times"/>
                <a:cs typeface="Times"/>
              </a:rPr>
              <a:t>1 Point</a:t>
            </a:r>
            <a:r>
              <a:rPr lang="en-US" sz="4000" u="sng" dirty="0" smtClean="0">
                <a:latin typeface="Times"/>
                <a:cs typeface="Times"/>
              </a:rPr>
              <a:t>-Explains</a:t>
            </a:r>
            <a:r>
              <a:rPr lang="en-US" sz="4000" dirty="0" smtClean="0">
                <a:latin typeface="Times"/>
                <a:cs typeface="Times"/>
              </a:rPr>
              <a:t> the reasons for similarities AND differences </a:t>
            </a:r>
          </a:p>
          <a:p>
            <a:pPr marL="0" indent="0">
              <a:buNone/>
            </a:pPr>
            <a:r>
              <a:rPr lang="en-US" sz="1400" dirty="0" smtClean="0">
                <a:latin typeface="Times"/>
                <a:cs typeface="Time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75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4000" b="1" dirty="0" smtClean="0">
                <a:latin typeface="Times"/>
                <a:cs typeface="Times"/>
              </a:rPr>
              <a:t>Example:</a:t>
            </a:r>
          </a:p>
          <a:p>
            <a:pPr marL="0" indent="0">
              <a:buNone/>
            </a:pPr>
            <a:r>
              <a:rPr lang="en-US" sz="4000" i="1" dirty="0" smtClean="0">
                <a:latin typeface="Times"/>
                <a:cs typeface="Times"/>
              </a:rPr>
              <a:t>Using your knowledge of world history, compare the spread of Buddhism with the spread of Christianity.</a:t>
            </a:r>
          </a:p>
          <a:p>
            <a:pPr marL="0" indent="0">
              <a:buNone/>
            </a:pPr>
            <a:r>
              <a:rPr lang="en-US" sz="1400" dirty="0" smtClean="0">
                <a:latin typeface="Times"/>
                <a:cs typeface="Time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484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b="1" dirty="0" smtClean="0">
                <a:latin typeface="Times"/>
                <a:cs typeface="Times"/>
              </a:rPr>
              <a:t>CAUSATION:</a:t>
            </a:r>
            <a:endParaRPr lang="en-US" dirty="0" smtClean="0">
              <a:latin typeface="Times"/>
              <a:cs typeface="Times"/>
            </a:endParaRPr>
          </a:p>
          <a:p>
            <a:pPr marL="0" lvl="0" indent="0">
              <a:buNone/>
            </a:pPr>
            <a:r>
              <a:rPr lang="en-US" dirty="0" smtClean="0">
                <a:latin typeface="Times"/>
                <a:cs typeface="Times"/>
              </a:rPr>
              <a:t>1 Point</a:t>
            </a:r>
            <a:r>
              <a:rPr lang="en-US" u="sng" dirty="0" smtClean="0">
                <a:latin typeface="Times"/>
                <a:cs typeface="Times"/>
              </a:rPr>
              <a:t>-Describes</a:t>
            </a:r>
            <a:r>
              <a:rPr lang="en-US" dirty="0" smtClean="0">
                <a:latin typeface="Times"/>
                <a:cs typeface="Times"/>
              </a:rPr>
              <a:t> cause AND/OR effects </a:t>
            </a:r>
          </a:p>
          <a:p>
            <a:pPr marL="0" lvl="0" indent="0">
              <a:buNone/>
            </a:pPr>
            <a:r>
              <a:rPr lang="en-US" dirty="0" smtClean="0">
                <a:latin typeface="Times"/>
                <a:cs typeface="Times"/>
              </a:rPr>
              <a:t>1 Point-</a:t>
            </a:r>
            <a:r>
              <a:rPr lang="en-US" u="sng" dirty="0" smtClean="0">
                <a:latin typeface="Times"/>
                <a:cs typeface="Times"/>
              </a:rPr>
              <a:t>Explains</a:t>
            </a:r>
            <a:r>
              <a:rPr lang="en-US" dirty="0" smtClean="0">
                <a:latin typeface="Times"/>
                <a:cs typeface="Times"/>
              </a:rPr>
              <a:t> the reasons for the causes AND/OR effects</a:t>
            </a:r>
          </a:p>
          <a:p>
            <a:pPr marL="0" indent="0">
              <a:buNone/>
            </a:pPr>
            <a:endParaRPr lang="en-US" sz="1800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800" i="1" dirty="0" smtClean="0">
                <a:latin typeface="Times"/>
                <a:cs typeface="Times"/>
              </a:rPr>
              <a:t>Scoring Note: If the prompt requires discussion of both cause and effects, responses </a:t>
            </a:r>
            <a:r>
              <a:rPr lang="en-US" sz="1800" i="1" u="sng" dirty="0" smtClean="0">
                <a:latin typeface="Times"/>
                <a:cs typeface="Times"/>
              </a:rPr>
              <a:t>must address both </a:t>
            </a:r>
            <a:r>
              <a:rPr lang="en-US" sz="1800" i="1" dirty="0" smtClean="0">
                <a:latin typeface="Times"/>
                <a:cs typeface="Times"/>
              </a:rPr>
              <a:t>causes and effects in order to earn both points.</a:t>
            </a:r>
            <a:endParaRPr lang="en-US" sz="18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155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58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LEQ Question Types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417638"/>
            <a:ext cx="877188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 smtClean="0">
              <a:latin typeface="Times"/>
              <a:cs typeface="Times"/>
            </a:endParaRPr>
          </a:p>
          <a:p>
            <a:pPr marL="0" indent="0">
              <a:buNone/>
            </a:pPr>
            <a:endParaRPr lang="en-US" sz="1400" b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b="1" dirty="0" smtClean="0">
                <a:latin typeface="Times"/>
                <a:cs typeface="Times"/>
              </a:rPr>
              <a:t>Example:</a:t>
            </a:r>
          </a:p>
          <a:p>
            <a:pPr marL="0" indent="0">
              <a:buNone/>
            </a:pPr>
            <a:endParaRPr lang="en-US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i="1" dirty="0" smtClean="0">
                <a:latin typeface="Times"/>
                <a:cs typeface="Times"/>
              </a:rPr>
              <a:t>Go to Albert, click on classes, AP World History, and Free Response</a:t>
            </a:r>
            <a:endParaRPr lang="en-US" i="1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i="1" dirty="0" smtClean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i="1" dirty="0" smtClean="0">
                <a:latin typeface="Times"/>
                <a:cs typeface="Times"/>
              </a:rPr>
              <a:t>Global Migration</a:t>
            </a:r>
            <a:endParaRPr lang="en-US" i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8259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1 at 8.5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9"/>
            <a:ext cx="9144000" cy="62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1 at 8.5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15"/>
            <a:ext cx="9144000" cy="49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21 at 9.0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075"/>
            <a:ext cx="9144000" cy="48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344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LEQ Question Types</vt:lpstr>
      <vt:lpstr>LEQ Question Types</vt:lpstr>
      <vt:lpstr>LEQ Question Types</vt:lpstr>
      <vt:lpstr>LEQ Question Types</vt:lpstr>
      <vt:lpstr>LEQ Question Types</vt:lpstr>
      <vt:lpstr>LEQ Question Types</vt:lpstr>
      <vt:lpstr>PowerPoint Presentation</vt:lpstr>
      <vt:lpstr>PowerPoint Presentation</vt:lpstr>
      <vt:lpstr>PowerPoint Presentation</vt:lpstr>
      <vt:lpstr>LEQ Question Types</vt:lpstr>
      <vt:lpstr>LEQ Question Types</vt:lpstr>
      <vt:lpstr>LEQ Question Types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Tyalor ISD</dc:creator>
  <cp:lastModifiedBy>Tyalor ISD</cp:lastModifiedBy>
  <cp:revision>4</cp:revision>
  <dcterms:created xsi:type="dcterms:W3CDTF">2017-04-21T13:46:58Z</dcterms:created>
  <dcterms:modified xsi:type="dcterms:W3CDTF">2017-04-21T14:20:38Z</dcterms:modified>
</cp:coreProperties>
</file>