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10" r:id="rId1"/>
  </p:sldMasterIdLst>
  <p:sldIdLst>
    <p:sldId id="299" r:id="rId2"/>
    <p:sldId id="300" r:id="rId3"/>
    <p:sldId id="301" r:id="rId4"/>
    <p:sldId id="302" r:id="rId5"/>
    <p:sldId id="303" r:id="rId6"/>
    <p:sldId id="304" r:id="rId7"/>
    <p:sldId id="305" r:id="rId8"/>
    <p:sldId id="306" r:id="rId9"/>
    <p:sldId id="307" r:id="rId10"/>
    <p:sldId id="308" r:id="rId11"/>
    <p:sldId id="309" r:id="rId12"/>
    <p:sldId id="325" r:id="rId13"/>
    <p:sldId id="310" r:id="rId14"/>
    <p:sldId id="311" r:id="rId15"/>
    <p:sldId id="312" r:id="rId16"/>
    <p:sldId id="313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7" d="100"/>
          <a:sy n="77" d="100"/>
        </p:scale>
        <p:origin x="-164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365248"/>
            <a:ext cx="7772400" cy="978408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352800"/>
            <a:ext cx="7772400" cy="877824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6CA84-C757-D648-8318-4A20FD10B513}" type="datetimeFigureOut">
              <a:rPr lang="en-US" smtClean="0"/>
              <a:t>2/29/16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70920-357C-9A42-9B95-E8781D2771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5082" y="969264"/>
            <a:ext cx="3657600" cy="1161288"/>
          </a:xfrm>
        </p:spPr>
        <p:txBody>
          <a:bodyPr anchor="b">
            <a:noAutofit/>
          </a:bodyPr>
          <a:lstStyle>
            <a:lvl1pPr algn="l">
              <a:defRPr sz="3600" b="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63388" y="510988"/>
            <a:ext cx="3657600" cy="5553636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99853" y="2130552"/>
            <a:ext cx="3657600" cy="3584448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1000"/>
              </a:spcBef>
              <a:buNone/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6CA84-C757-D648-8318-4A20FD10B513}" type="datetimeFigureOut">
              <a:rPr lang="en-US" smtClean="0"/>
              <a:t>2/29/16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70920-357C-9A42-9B95-E8781D2771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51376"/>
            <a:ext cx="7776882" cy="1014984"/>
          </a:xfrm>
        </p:spPr>
        <p:txBody>
          <a:bodyPr anchor="b">
            <a:noAutofit/>
          </a:bodyPr>
          <a:lstStyle>
            <a:lvl1pPr algn="ctr">
              <a:defRPr sz="3600" b="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457199"/>
            <a:ext cx="5486400" cy="3644153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571" y="5181599"/>
            <a:ext cx="7776882" cy="950259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6CA84-C757-D648-8318-4A20FD10B513}" type="datetimeFigureOut">
              <a:rPr lang="en-US" smtClean="0"/>
              <a:t>2/29/16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70920-357C-9A42-9B95-E8781D2771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rybo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55141"/>
            <a:ext cx="7776882" cy="1013011"/>
          </a:xfrm>
        </p:spPr>
        <p:txBody>
          <a:bodyPr anchor="b">
            <a:noAutofit/>
          </a:bodyPr>
          <a:lstStyle>
            <a:lvl1pPr algn="ctr">
              <a:defRPr sz="3600" b="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457200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571" y="5181599"/>
            <a:ext cx="7776882" cy="950259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6CA84-C757-D648-8318-4A20FD10B513}" type="datetimeFigureOut">
              <a:rPr lang="en-US" smtClean="0"/>
              <a:t>2/29/16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70920-357C-9A42-9B95-E8781D2771A2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Picture Placeholder 2"/>
          <p:cNvSpPr>
            <a:spLocks noGrp="1"/>
          </p:cNvSpPr>
          <p:nvPr>
            <p:ph type="pic" idx="13"/>
          </p:nvPr>
        </p:nvSpPr>
        <p:spPr>
          <a:xfrm>
            <a:off x="685800" y="2455433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6" name="Picture Placeholder 2"/>
          <p:cNvSpPr>
            <a:spLocks noGrp="1"/>
          </p:cNvSpPr>
          <p:nvPr>
            <p:ph type="pic" idx="14"/>
          </p:nvPr>
        </p:nvSpPr>
        <p:spPr>
          <a:xfrm>
            <a:off x="3412490" y="457200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7" name="Picture Placeholder 2"/>
          <p:cNvSpPr>
            <a:spLocks noGrp="1"/>
          </p:cNvSpPr>
          <p:nvPr>
            <p:ph type="pic" idx="15"/>
          </p:nvPr>
        </p:nvSpPr>
        <p:spPr>
          <a:xfrm>
            <a:off x="3412490" y="2455433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8" name="Picture Placeholder 2"/>
          <p:cNvSpPr>
            <a:spLocks noGrp="1"/>
          </p:cNvSpPr>
          <p:nvPr>
            <p:ph type="pic" idx="16"/>
          </p:nvPr>
        </p:nvSpPr>
        <p:spPr>
          <a:xfrm>
            <a:off x="6139180" y="457200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9" name="Picture Placeholder 2"/>
          <p:cNvSpPr>
            <a:spLocks noGrp="1"/>
          </p:cNvSpPr>
          <p:nvPr>
            <p:ph type="pic" idx="17"/>
          </p:nvPr>
        </p:nvSpPr>
        <p:spPr>
          <a:xfrm>
            <a:off x="6139180" y="2455433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6CA84-C757-D648-8318-4A20FD10B513}" type="datetimeFigureOut">
              <a:rPr lang="en-US" smtClean="0"/>
              <a:t>2/29/16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70920-357C-9A42-9B95-E8781D2771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533400"/>
            <a:ext cx="1600200" cy="5592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533400"/>
            <a:ext cx="6019800" cy="55927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6CA84-C757-D648-8318-4A20FD10B513}" type="datetimeFigureOut">
              <a:rPr lang="en-US" smtClean="0"/>
              <a:t>2/29/16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70920-357C-9A42-9B95-E8781D2771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69141"/>
            <a:ext cx="7770813" cy="4257022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6CA84-C757-D648-8318-4A20FD10B513}" type="datetimeFigureOut">
              <a:rPr lang="en-US" smtClean="0"/>
              <a:t>2/29/16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70920-357C-9A42-9B95-E8781D2771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267200"/>
            <a:ext cx="7772400" cy="977153"/>
          </a:xfrm>
        </p:spPr>
        <p:txBody>
          <a:bodyPr anchor="b" anchorCtr="0">
            <a:no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799" y="5257800"/>
            <a:ext cx="7770813" cy="874058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6CA84-C757-D648-8318-4A20FD10B513}" type="datetimeFigureOut">
              <a:rPr lang="en-US" smtClean="0"/>
              <a:t>2/29/16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70920-357C-9A42-9B95-E8781D2771A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 rot="21540000">
            <a:off x="2056196" y="424650"/>
            <a:ext cx="5031609" cy="337580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buFont typeface="Arial" pitchFamily="34" charset="0"/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90600"/>
            <a:ext cx="7770813" cy="174307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756647"/>
            <a:ext cx="7770813" cy="1281953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6CA84-C757-D648-8318-4A20FD10B513}" type="datetimeFigureOut">
              <a:rPr lang="en-US" smtClean="0"/>
              <a:t>2/29/16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70920-357C-9A42-9B95-E8781D2771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1023"/>
            <a:ext cx="7770813" cy="14298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760538"/>
            <a:ext cx="3611880" cy="4365625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 marL="2398713" indent="-336550">
              <a:defRPr sz="1800"/>
            </a:lvl8pPr>
            <a:lvl9pPr marL="2398713" indent="-336550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44733" y="1760538"/>
            <a:ext cx="3611880" cy="4365625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 marL="2398713" indent="-336550">
              <a:defRPr sz="1800"/>
            </a:lvl8pPr>
            <a:lvl9pPr marL="2398713" indent="-336550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6CA84-C757-D648-8318-4A20FD10B513}" type="datetimeFigureOut">
              <a:rPr lang="en-US" smtClean="0"/>
              <a:t>2/29/16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70920-357C-9A42-9B95-E8781D2771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1023"/>
            <a:ext cx="7770813" cy="1429871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50895"/>
            <a:ext cx="3611880" cy="614082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438400"/>
            <a:ext cx="3611880" cy="36877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 marL="2398713" indent="-336550">
              <a:defRPr sz="1600"/>
            </a:lvl8pPr>
            <a:lvl9pPr marL="2398713" indent="-3365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45526" y="1550895"/>
            <a:ext cx="3611880" cy="614082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45526" y="2438400"/>
            <a:ext cx="3611880" cy="36877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 marL="2398713" indent="-336550">
              <a:defRPr sz="1600"/>
            </a:lvl8pPr>
            <a:lvl9pPr marL="2398713" indent="-3365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6CA84-C757-D648-8318-4A20FD10B513}" type="datetimeFigureOut">
              <a:rPr lang="en-US" smtClean="0"/>
              <a:t>2/29/16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70920-357C-9A42-9B95-E8781D2771A2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86205" y="2191871"/>
            <a:ext cx="3429000" cy="1588"/>
          </a:xfrm>
          <a:prstGeom prst="line">
            <a:avLst/>
          </a:prstGeom>
          <a:ln>
            <a:solidFill>
              <a:srgbClr val="FFFFFF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936966" y="2191871"/>
            <a:ext cx="3429000" cy="1588"/>
          </a:xfrm>
          <a:prstGeom prst="line">
            <a:avLst/>
          </a:prstGeom>
          <a:ln>
            <a:solidFill>
              <a:srgbClr val="FFFFFF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6CA84-C757-D648-8318-4A20FD10B513}" type="datetimeFigureOut">
              <a:rPr lang="en-US" smtClean="0"/>
              <a:t>2/29/16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70920-357C-9A42-9B95-E8781D2771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6CA84-C757-D648-8318-4A20FD10B513}" type="datetimeFigureOut">
              <a:rPr lang="en-US" smtClean="0"/>
              <a:t>2/29/16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70920-357C-9A42-9B95-E8781D2771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905" y="971550"/>
            <a:ext cx="3657600" cy="1162050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457200"/>
            <a:ext cx="3657600" cy="56689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 marL="2398713" indent="-336550">
              <a:defRPr sz="1800"/>
            </a:lvl8pPr>
            <a:lvl9pPr marL="2398713" indent="-336550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8905" y="2133601"/>
            <a:ext cx="3657600" cy="3581400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6CA84-C757-D648-8318-4A20FD10B513}" type="datetimeFigureOut">
              <a:rPr lang="en-US" smtClean="0"/>
              <a:t>2/29/16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70920-357C-9A42-9B95-E8781D2771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121023"/>
            <a:ext cx="7770813" cy="1429871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752600"/>
            <a:ext cx="7770813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20435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ffectLst>
                  <a:outerShdw blurRad="50800" dist="38100" dir="5400000" sx="101000" sy="101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3216CA84-C757-D648-8318-4A20FD10B513}" type="datetimeFigureOut">
              <a:rPr lang="en-US" smtClean="0"/>
              <a:t>2/29/16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05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ffectLst>
                  <a:outerShdw blurRad="50800" dist="38100" dir="5400000" sx="101000" sy="101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29100" y="6356350"/>
            <a:ext cx="685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ffectLst>
                  <a:outerShdw blurRad="50800" dist="38100" dir="5400000" sx="101000" sy="101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B8C70920-357C-9A42-9B95-E8781D2771A2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  <p:sldLayoutId id="2147483822" r:id="rId12"/>
    <p:sldLayoutId id="2147483823" r:id="rId13"/>
    <p:sldLayoutId id="2147483824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FontTx/>
        <a:buBlip>
          <a:blip r:embed="rId16"/>
        </a:buBlip>
        <a:defRPr sz="22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FontTx/>
        <a:buBlip>
          <a:blip r:embed="rId16"/>
        </a:buBlip>
        <a:defRPr sz="20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FontTx/>
        <a:buBlip>
          <a:blip r:embed="rId16"/>
        </a:buBlip>
        <a:defRPr sz="1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FontTx/>
        <a:buBlip>
          <a:blip r:embed="rId16"/>
        </a:buBlip>
        <a:defRPr sz="1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FontTx/>
        <a:buBlip>
          <a:blip r:embed="rId16"/>
        </a:buBlip>
        <a:defRPr sz="1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5pPr>
      <a:lvl6pPr marL="2055813" indent="-336550" algn="l" defTabSz="914400" rtl="0" eaLnBrk="1" latinLnBrk="0" hangingPunct="1">
        <a:spcBef>
          <a:spcPct val="20000"/>
        </a:spcBef>
        <a:buFontTx/>
        <a:buBlip>
          <a:blip r:embed="rId16"/>
        </a:buBlip>
        <a:defRPr lang="en-US" sz="1800" kern="1200" dirty="0" smtClean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6pPr>
      <a:lvl7pPr marL="2398713" indent="-336550" algn="l" defTabSz="914400" rtl="0" eaLnBrk="1" latinLnBrk="0" hangingPunct="1">
        <a:spcBef>
          <a:spcPct val="20000"/>
        </a:spcBef>
        <a:buFontTx/>
        <a:buBlip>
          <a:blip r:embed="rId16"/>
        </a:buBlip>
        <a:defRPr lang="en-US" sz="1800" kern="1200" dirty="0" smtClean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7pPr>
      <a:lvl8pPr marL="2743200" indent="-336550" algn="l" defTabSz="914400" rtl="0" eaLnBrk="1" latinLnBrk="0" hangingPunct="1">
        <a:spcBef>
          <a:spcPct val="20000"/>
        </a:spcBef>
        <a:buFontTx/>
        <a:buBlip>
          <a:blip r:embed="rId16"/>
        </a:buBlip>
        <a:defRPr lang="en-US" sz="1800" kern="1200" dirty="0" smtClean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8pPr>
      <a:lvl9pPr marL="3087688" indent="-336550" algn="l" defTabSz="914400" rtl="0" eaLnBrk="1" latinLnBrk="0" hangingPunct="1">
        <a:spcBef>
          <a:spcPct val="20000"/>
        </a:spcBef>
        <a:buFontTx/>
        <a:buBlip>
          <a:blip r:embed="rId16"/>
        </a:buBlip>
        <a:defRPr lang="en-US" sz="1800" kern="1200" dirty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74751"/>
            <a:ext cx="9144000" cy="60325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u="sng" dirty="0">
                <a:effectLst/>
              </a:rPr>
              <a:t>Peace and Dislocation in Europe</a:t>
            </a:r>
            <a:endParaRPr lang="en-US" sz="2800" dirty="0">
              <a:effectLst/>
            </a:endParaRPr>
          </a:p>
          <a:p>
            <a:pPr marL="0" lvl="0" indent="0">
              <a:buNone/>
            </a:pPr>
            <a:endParaRPr lang="en-US" sz="2800" dirty="0">
              <a:effectLst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1600"/>
          </a:xfr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3000" u="sng" dirty="0" smtClean="0">
                <a:effectLst/>
                <a:latin typeface="+mj-lt"/>
              </a:rPr>
              <a:t>Chapter </a:t>
            </a:r>
            <a:r>
              <a:rPr lang="en-US" sz="3000" u="sng" dirty="0" smtClean="0">
                <a:effectLst/>
                <a:latin typeface="+mj-lt"/>
              </a:rPr>
              <a:t>27: </a:t>
            </a:r>
            <a:r>
              <a:rPr lang="en-US" sz="3000" u="sng" dirty="0" smtClean="0">
                <a:effectLst/>
                <a:latin typeface="+mj-lt"/>
              </a:rPr>
              <a:t>The Crisis of the Imperial Order, 1900-1929</a:t>
            </a:r>
            <a:endParaRPr lang="en-US" sz="3000" dirty="0">
              <a:latin typeface="+mj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2874" y="1958842"/>
            <a:ext cx="6334125" cy="4558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1828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125" y="984250"/>
            <a:ext cx="8889999" cy="5572125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>
                <a:effectLst/>
              </a:rPr>
              <a:t>On June 28</a:t>
            </a:r>
            <a:r>
              <a:rPr lang="en-US" sz="2400" baseline="30000" dirty="0" smtClean="0">
                <a:effectLst/>
              </a:rPr>
              <a:t>th</a:t>
            </a:r>
            <a:r>
              <a:rPr lang="en-US" sz="2400" dirty="0" smtClean="0">
                <a:effectLst/>
              </a:rPr>
              <a:t>, 1919, the German delegates reluctantly signed the </a:t>
            </a:r>
            <a:r>
              <a:rPr lang="en-US" sz="2400" b="1" dirty="0" smtClean="0">
                <a:effectLst/>
              </a:rPr>
              <a:t>Treaty of Versailles</a:t>
            </a:r>
            <a:endParaRPr lang="en-US" sz="3600" dirty="0" smtClean="0">
              <a:effectLst/>
            </a:endParaRPr>
          </a:p>
          <a:p>
            <a:pPr lvl="1"/>
            <a:r>
              <a:rPr lang="en-US" sz="2400" dirty="0" smtClean="0">
                <a:effectLst/>
              </a:rPr>
              <a:t>Germany was forbidden from having an air force and was permitted only a small army/navy</a:t>
            </a:r>
            <a:endParaRPr lang="en-US" sz="3200" dirty="0" smtClean="0">
              <a:effectLst/>
            </a:endParaRPr>
          </a:p>
          <a:p>
            <a:pPr lvl="1"/>
            <a:r>
              <a:rPr lang="en-US" sz="2400" dirty="0" smtClean="0">
                <a:effectLst/>
              </a:rPr>
              <a:t>It gave up large parts of its eastern territory to the newly reformed nation of Poland</a:t>
            </a:r>
          </a:p>
          <a:p>
            <a:pPr lvl="1"/>
            <a:r>
              <a:rPr lang="en-US" sz="2400" dirty="0" smtClean="0">
                <a:effectLst/>
              </a:rPr>
              <a:t>The Allies forced Germany to pay reparations but they did not set a figure or a time period for payment</a:t>
            </a:r>
          </a:p>
          <a:p>
            <a:pPr lvl="1"/>
            <a:r>
              <a:rPr lang="en-US" sz="2400" dirty="0" smtClean="0">
                <a:solidFill>
                  <a:srgbClr val="FFFFFF"/>
                </a:solidFill>
                <a:effectLst/>
              </a:rPr>
              <a:t>A “guilt clause” obliged the Germans to accept “responsibility for causing all </a:t>
            </a:r>
            <a:r>
              <a:rPr lang="en-US" sz="2400" dirty="0" smtClean="0">
                <a:solidFill>
                  <a:srgbClr val="FFFFFF"/>
                </a:solidFill>
                <a:effectLst/>
                <a:cs typeface="Times New Roman (Body)"/>
              </a:rPr>
              <a:t>the loss and damage” of the war</a:t>
            </a:r>
          </a:p>
          <a:p>
            <a:pPr lvl="1"/>
            <a:r>
              <a:rPr lang="en-US" sz="2400" dirty="0">
                <a:solidFill>
                  <a:srgbClr val="FFFFFF"/>
                </a:solidFill>
                <a:effectLst/>
                <a:cs typeface="Times New Roman (Body)"/>
              </a:rPr>
              <a:t>The treaty left Germany humiliated but still largely intact and potentially still the most powerful nation in Europe</a:t>
            </a:r>
          </a:p>
          <a:p>
            <a:pPr lvl="1"/>
            <a:r>
              <a:rPr lang="en-US" sz="2400" dirty="0">
                <a:solidFill>
                  <a:srgbClr val="FFFFFF"/>
                </a:solidFill>
                <a:effectLst/>
                <a:cs typeface="Times New Roman (Body)"/>
              </a:rPr>
              <a:t>Establishing a peace neither of punishment nor of reconciliation, the treaty was one of the greatest failures in history</a:t>
            </a:r>
          </a:p>
          <a:p>
            <a:pPr marL="0" indent="0">
              <a:buNone/>
            </a:pPr>
            <a:endParaRPr lang="en-US" sz="3000" dirty="0">
              <a:effectLst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1600"/>
          </a:xfr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3000" u="sng" dirty="0" smtClean="0">
                <a:effectLst/>
                <a:latin typeface="+mj-lt"/>
              </a:rPr>
              <a:t>Chapter </a:t>
            </a:r>
            <a:r>
              <a:rPr lang="en-US" sz="3000" u="sng" dirty="0" smtClean="0">
                <a:effectLst/>
                <a:latin typeface="+mj-lt"/>
              </a:rPr>
              <a:t>27: </a:t>
            </a:r>
            <a:r>
              <a:rPr lang="en-US" sz="3000" u="sng" dirty="0" smtClean="0">
                <a:effectLst/>
                <a:latin typeface="+mj-lt"/>
              </a:rPr>
              <a:t>The Crisis of the Imperial Order, 1900-1929</a:t>
            </a:r>
            <a:endParaRPr lang="en-US" sz="3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148664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74750"/>
            <a:ext cx="7770813" cy="5381625"/>
          </a:xfrm>
        </p:spPr>
        <p:txBody>
          <a:bodyPr>
            <a:normAutofit/>
          </a:bodyPr>
          <a:lstStyle/>
          <a:p>
            <a:r>
              <a:rPr lang="en-US" sz="3200" dirty="0" smtClean="0">
                <a:effectLst/>
              </a:rPr>
              <a:t>Meanwhile, the Austro-Hungarian Empire had fallen apart</a:t>
            </a:r>
            <a:endParaRPr lang="en-US" sz="4400" dirty="0" smtClean="0">
              <a:effectLst/>
            </a:endParaRPr>
          </a:p>
          <a:p>
            <a:pPr lvl="1"/>
            <a:r>
              <a:rPr lang="en-US" sz="3200" dirty="0" smtClean="0">
                <a:effectLst/>
              </a:rPr>
              <a:t>Each nation lost ¾ of their lands creating a new Polish state as well as Czechoslovakia and Yugoslavia</a:t>
            </a:r>
            <a:endParaRPr lang="en-US" sz="4000" dirty="0" smtClean="0">
              <a:effectLst/>
            </a:endParaRPr>
          </a:p>
          <a:p>
            <a:pPr lvl="1"/>
            <a:r>
              <a:rPr lang="en-US" sz="3200" dirty="0">
                <a:effectLst/>
              </a:rPr>
              <a:t>These new boundaries coincided with major linguistic groups but still contained dissatisfied minorities</a:t>
            </a:r>
          </a:p>
          <a:p>
            <a:pPr marL="0" indent="0">
              <a:buNone/>
            </a:pPr>
            <a:endParaRPr lang="en-US" sz="3000" dirty="0">
              <a:effectLst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1600"/>
          </a:xfr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3000" u="sng" dirty="0" smtClean="0">
                <a:effectLst/>
                <a:latin typeface="+mj-lt"/>
              </a:rPr>
              <a:t>Chapter </a:t>
            </a:r>
            <a:r>
              <a:rPr lang="en-US" sz="3000" u="sng" dirty="0" smtClean="0">
                <a:effectLst/>
                <a:latin typeface="+mj-lt"/>
              </a:rPr>
              <a:t>27: </a:t>
            </a:r>
            <a:r>
              <a:rPr lang="en-US" sz="3000" u="sng" dirty="0" smtClean="0">
                <a:effectLst/>
                <a:latin typeface="+mj-lt"/>
              </a:rPr>
              <a:t>The Crisis of the Imperial Order, 1900-1929</a:t>
            </a:r>
            <a:endParaRPr lang="en-US" sz="3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25686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1600"/>
          </a:xfr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3000" u="sng" dirty="0" smtClean="0">
                <a:effectLst/>
                <a:latin typeface="+mj-lt"/>
              </a:rPr>
              <a:t>Chapter </a:t>
            </a:r>
            <a:r>
              <a:rPr lang="en-US" sz="3000" u="sng" dirty="0" smtClean="0">
                <a:effectLst/>
                <a:latin typeface="+mj-lt"/>
              </a:rPr>
              <a:t>27: </a:t>
            </a:r>
            <a:r>
              <a:rPr lang="en-US" sz="3000" u="sng" dirty="0" smtClean="0">
                <a:effectLst/>
                <a:latin typeface="+mj-lt"/>
              </a:rPr>
              <a:t>The Crisis of the Imperial Order, 1900-1929</a:t>
            </a:r>
            <a:endParaRPr lang="en-US" sz="3000" dirty="0">
              <a:latin typeface="+mj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31600"/>
            <a:ext cx="9144000" cy="602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2931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74750"/>
            <a:ext cx="9143999" cy="5381625"/>
          </a:xfrm>
        </p:spPr>
        <p:txBody>
          <a:bodyPr>
            <a:noAutofit/>
          </a:bodyPr>
          <a:lstStyle/>
          <a:p>
            <a:pPr lvl="0"/>
            <a:r>
              <a:rPr lang="en-US" sz="3200" dirty="0" smtClean="0">
                <a:effectLst/>
              </a:rPr>
              <a:t>Russian Civil War and the New Economic Policy</a:t>
            </a:r>
            <a:endParaRPr lang="en-US" sz="4400" dirty="0" smtClean="0">
              <a:effectLst/>
            </a:endParaRPr>
          </a:p>
          <a:p>
            <a:pPr lvl="1"/>
            <a:r>
              <a:rPr lang="en-US" sz="2800" dirty="0" smtClean="0">
                <a:effectLst/>
              </a:rPr>
              <a:t>In December 1918, civil war broke out in Russia</a:t>
            </a:r>
            <a:endParaRPr lang="en-US" sz="4000" dirty="0" smtClean="0">
              <a:effectLst/>
            </a:endParaRPr>
          </a:p>
          <a:p>
            <a:pPr lvl="2"/>
            <a:r>
              <a:rPr lang="en-US" sz="2400" dirty="0" smtClean="0">
                <a:effectLst/>
              </a:rPr>
              <a:t>The Communists, as the Bolsheviks began calling themselves, held central Russia but all of the surrounding provinces rose up against them</a:t>
            </a:r>
            <a:endParaRPr lang="en-US" sz="3600" dirty="0" smtClean="0">
              <a:effectLst/>
            </a:endParaRPr>
          </a:p>
          <a:p>
            <a:pPr lvl="2"/>
            <a:r>
              <a:rPr lang="en-US" sz="2400" dirty="0" smtClean="0">
                <a:effectLst/>
              </a:rPr>
              <a:t>These counterrevolutionary armies were led by former tsarist officers, often supplied by the Allies (France, Britain, USA)</a:t>
            </a:r>
            <a:endParaRPr lang="en-US" sz="3600" dirty="0" smtClean="0">
              <a:effectLst/>
            </a:endParaRPr>
          </a:p>
          <a:p>
            <a:pPr lvl="2"/>
            <a:r>
              <a:rPr lang="en-US" sz="2400" dirty="0" smtClean="0">
                <a:effectLst/>
              </a:rPr>
              <a:t>Three million died during the seven year struggle</a:t>
            </a:r>
            <a:endParaRPr lang="en-US" sz="3600" dirty="0" smtClean="0">
              <a:effectLst/>
            </a:endParaRPr>
          </a:p>
          <a:p>
            <a:pPr lvl="2"/>
            <a:r>
              <a:rPr lang="en-US" sz="2400" dirty="0">
                <a:effectLst/>
              </a:rPr>
              <a:t>The eventual Communist victory was largely due to the discipline of the “Red Army” and genius of their commander, Leon Trotsky</a:t>
            </a:r>
          </a:p>
          <a:p>
            <a:pPr marL="0" indent="0">
              <a:buNone/>
            </a:pPr>
            <a:endParaRPr lang="en-US" sz="3600" dirty="0">
              <a:effectLst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1600"/>
          </a:xfr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3000" u="sng" dirty="0" smtClean="0">
                <a:effectLst/>
                <a:latin typeface="+mj-lt"/>
              </a:rPr>
              <a:t>Chapter </a:t>
            </a:r>
            <a:r>
              <a:rPr lang="en-US" sz="3000" u="sng" dirty="0" smtClean="0">
                <a:effectLst/>
                <a:latin typeface="+mj-lt"/>
              </a:rPr>
              <a:t>27: </a:t>
            </a:r>
            <a:r>
              <a:rPr lang="en-US" sz="3000" u="sng" dirty="0" smtClean="0">
                <a:effectLst/>
                <a:latin typeface="+mj-lt"/>
              </a:rPr>
              <a:t>The Crisis of the Imperial Order, 1900-1929</a:t>
            </a:r>
            <a:endParaRPr lang="en-US" sz="3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069086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924" y="979365"/>
            <a:ext cx="8753230" cy="5526942"/>
          </a:xfrm>
        </p:spPr>
        <p:txBody>
          <a:bodyPr>
            <a:noAutofit/>
          </a:bodyPr>
          <a:lstStyle/>
          <a:p>
            <a:r>
              <a:rPr lang="en-US" sz="3200" dirty="0" smtClean="0">
                <a:effectLst/>
              </a:rPr>
              <a:t>The </a:t>
            </a:r>
            <a:r>
              <a:rPr lang="en-US" sz="3200" dirty="0">
                <a:effectLst/>
              </a:rPr>
              <a:t>Red Army was able to re-conquer much of the territory lost during the end of the czar’s reign</a:t>
            </a:r>
            <a:endParaRPr lang="en-US" sz="4400" dirty="0">
              <a:effectLst/>
            </a:endParaRPr>
          </a:p>
          <a:p>
            <a:pPr lvl="1"/>
            <a:r>
              <a:rPr lang="en-US" sz="3200" dirty="0">
                <a:effectLst/>
              </a:rPr>
              <a:t>In December of 1920, Ukrainian Communists declared the independence of a Soviet Republic of Ukraine</a:t>
            </a:r>
            <a:endParaRPr lang="en-US" sz="4000" dirty="0">
              <a:effectLst/>
            </a:endParaRPr>
          </a:p>
          <a:p>
            <a:pPr lvl="1"/>
            <a:r>
              <a:rPr lang="en-US" sz="3200" dirty="0">
                <a:effectLst/>
              </a:rPr>
              <a:t>They then merged with Russia in 1922 to create the Union of Soviet Socialist Republics (USSR)</a:t>
            </a:r>
            <a:endParaRPr lang="en-US" sz="4000" dirty="0">
              <a:effectLst/>
            </a:endParaRPr>
          </a:p>
          <a:p>
            <a:pPr lvl="1"/>
            <a:r>
              <a:rPr lang="en-US" sz="3200" dirty="0">
                <a:effectLst/>
              </a:rPr>
              <a:t>The Bolsheviks were opposed to colonization but were able to retain control over Soviet “satellite states” in Georgia, Armenia, and Azerbaijan (Central Asia</a:t>
            </a:r>
            <a:r>
              <a:rPr lang="en-US" sz="3200" dirty="0" smtClean="0">
                <a:effectLst/>
              </a:rPr>
              <a:t>)</a:t>
            </a:r>
            <a:endParaRPr lang="en-US" sz="4000" dirty="0">
              <a:effectLst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1600"/>
          </a:xfr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3000" u="sng" dirty="0" smtClean="0">
                <a:effectLst/>
                <a:latin typeface="+mj-lt"/>
              </a:rPr>
              <a:t>Chapter </a:t>
            </a:r>
            <a:r>
              <a:rPr lang="en-US" sz="3000" u="sng" dirty="0" smtClean="0">
                <a:effectLst/>
                <a:latin typeface="+mj-lt"/>
              </a:rPr>
              <a:t>27: </a:t>
            </a:r>
            <a:r>
              <a:rPr lang="en-US" sz="3000" u="sng" dirty="0" smtClean="0">
                <a:effectLst/>
                <a:latin typeface="+mj-lt"/>
              </a:rPr>
              <a:t>The Crisis of the Imperial Order, 1900-1929</a:t>
            </a:r>
            <a:endParaRPr lang="en-US" sz="3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574461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1600"/>
            <a:ext cx="9144000" cy="60264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effectLst/>
              </a:rPr>
              <a:t>After </a:t>
            </a:r>
            <a:r>
              <a:rPr lang="en-US" sz="2400" dirty="0">
                <a:effectLst/>
              </a:rPr>
              <a:t>years of civil war, the country’s economy was in ruins</a:t>
            </a:r>
            <a:endParaRPr lang="en-US" sz="3600" dirty="0">
              <a:effectLst/>
            </a:endParaRPr>
          </a:p>
          <a:p>
            <a:pPr lvl="1"/>
            <a:r>
              <a:rPr lang="en-US" sz="2400" dirty="0">
                <a:effectLst/>
              </a:rPr>
              <a:t>Vladimir Lenin sought to correct this by releasing the economy from government control</a:t>
            </a:r>
            <a:endParaRPr lang="en-US" sz="3200" dirty="0">
              <a:effectLst/>
            </a:endParaRPr>
          </a:p>
          <a:p>
            <a:pPr lvl="1"/>
            <a:r>
              <a:rPr lang="en-US" sz="2400" dirty="0">
                <a:effectLst/>
              </a:rPr>
              <a:t>The </a:t>
            </a:r>
            <a:r>
              <a:rPr lang="en-US" sz="2400" b="1" dirty="0">
                <a:effectLst/>
              </a:rPr>
              <a:t>New Economic Policy</a:t>
            </a:r>
            <a:r>
              <a:rPr lang="en-US" sz="2400" dirty="0">
                <a:effectLst/>
              </a:rPr>
              <a:t> allowed peasants to own land and sell crops, private merchants to trade, and private workshops to produce goods and sell them on the free market</a:t>
            </a:r>
            <a:endParaRPr lang="en-US" sz="3200" dirty="0">
              <a:effectLst/>
            </a:endParaRPr>
          </a:p>
          <a:p>
            <a:pPr lvl="1"/>
            <a:r>
              <a:rPr lang="en-US" sz="2400" dirty="0">
                <a:effectLst/>
              </a:rPr>
              <a:t>This plan was immediately successful an helped relieve much of the nations problems</a:t>
            </a:r>
            <a:endParaRPr lang="en-US" sz="3200" dirty="0">
              <a:effectLst/>
            </a:endParaRPr>
          </a:p>
          <a:p>
            <a:pPr lvl="1"/>
            <a:r>
              <a:rPr lang="en-US" sz="2400" dirty="0">
                <a:effectLst/>
              </a:rPr>
              <a:t>However, it did not change the long-term goals of the Communist government, which involved the end of private property and government control of all aspects of the economy</a:t>
            </a:r>
            <a:endParaRPr lang="en-US" sz="3200" dirty="0">
              <a:effectLst/>
            </a:endParaRPr>
          </a:p>
          <a:p>
            <a:pPr lvl="1"/>
            <a:r>
              <a:rPr lang="en-US" sz="2400" dirty="0">
                <a:effectLst/>
              </a:rPr>
              <a:t>“One step backwards, two steps forward” – </a:t>
            </a:r>
            <a:r>
              <a:rPr lang="en-US" sz="2400" dirty="0" smtClean="0">
                <a:effectLst/>
              </a:rPr>
              <a:t>Lenin</a:t>
            </a:r>
            <a:endParaRPr lang="en-US" sz="3200" dirty="0">
              <a:effectLst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1600"/>
          </a:xfr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3000" u="sng" dirty="0" smtClean="0">
                <a:effectLst/>
                <a:latin typeface="+mj-lt"/>
              </a:rPr>
              <a:t>Chapter </a:t>
            </a:r>
            <a:r>
              <a:rPr lang="en-US" sz="3000" u="sng" dirty="0" smtClean="0">
                <a:effectLst/>
                <a:latin typeface="+mj-lt"/>
              </a:rPr>
              <a:t>27: </a:t>
            </a:r>
            <a:r>
              <a:rPr lang="en-US" sz="3000" u="sng" dirty="0" smtClean="0">
                <a:effectLst/>
                <a:latin typeface="+mj-lt"/>
              </a:rPr>
              <a:t>The Crisis of the Imperial Order, 1900-1929</a:t>
            </a:r>
            <a:endParaRPr lang="en-US" sz="3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029315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1600"/>
            <a:ext cx="9144000" cy="60264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effectLst/>
              </a:rPr>
              <a:t>When Lenin died in 1924, his associates fought for power</a:t>
            </a:r>
            <a:endParaRPr lang="en-US" sz="4000" dirty="0" smtClean="0">
              <a:effectLst/>
            </a:endParaRPr>
          </a:p>
          <a:p>
            <a:pPr lvl="1"/>
            <a:r>
              <a:rPr lang="en-US" sz="2800" dirty="0" smtClean="0">
                <a:effectLst/>
              </a:rPr>
              <a:t>The leading contenders were Leon Trotsky, commander of the Red Army, and Joseph Stalin, general secretary of the Communist party</a:t>
            </a:r>
            <a:endParaRPr lang="en-US" sz="3600" dirty="0" smtClean="0">
              <a:effectLst/>
            </a:endParaRPr>
          </a:p>
          <a:p>
            <a:pPr lvl="1"/>
            <a:r>
              <a:rPr lang="en-US" sz="2800" dirty="0" smtClean="0">
                <a:effectLst/>
              </a:rPr>
              <a:t>Trotsky wanted to spread Communism around the world, Stalin believed it would only be successful in one country</a:t>
            </a:r>
            <a:endParaRPr lang="en-US" sz="3600" dirty="0" smtClean="0">
              <a:effectLst/>
            </a:endParaRPr>
          </a:p>
          <a:p>
            <a:pPr lvl="1"/>
            <a:r>
              <a:rPr lang="en-US" sz="2800" dirty="0">
                <a:effectLst/>
              </a:rPr>
              <a:t>Stalin filled the party administration with individuals loyal to himself and accused Trotsky of “deviation of the party line”, forcing him to flee the country (poor Snowball…)</a:t>
            </a:r>
          </a:p>
          <a:p>
            <a:pPr marL="0" indent="0">
              <a:buNone/>
            </a:pPr>
            <a:endParaRPr lang="en-US" sz="3000" dirty="0">
              <a:effectLst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1600"/>
          </a:xfr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3000" u="sng" dirty="0" smtClean="0">
                <a:effectLst/>
                <a:latin typeface="+mj-lt"/>
              </a:rPr>
              <a:t>Chapter </a:t>
            </a:r>
            <a:r>
              <a:rPr lang="en-US" sz="3000" u="sng" dirty="0" smtClean="0">
                <a:effectLst/>
                <a:latin typeface="+mj-lt"/>
              </a:rPr>
              <a:t>27: </a:t>
            </a:r>
            <a:r>
              <a:rPr lang="en-US" sz="3000" u="sng" dirty="0" smtClean="0">
                <a:effectLst/>
                <a:latin typeface="+mj-lt"/>
              </a:rPr>
              <a:t>The Crisis of the Imperial Order, 1900-1929</a:t>
            </a:r>
            <a:endParaRPr lang="en-US" sz="3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984223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1600"/>
          </a:xfr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3000" u="sng" dirty="0" smtClean="0">
                <a:effectLst/>
                <a:latin typeface="+mj-lt"/>
              </a:rPr>
              <a:t>Chapter </a:t>
            </a:r>
            <a:r>
              <a:rPr lang="en-US" sz="3000" u="sng" dirty="0" smtClean="0">
                <a:effectLst/>
                <a:latin typeface="+mj-lt"/>
              </a:rPr>
              <a:t>27: </a:t>
            </a:r>
            <a:r>
              <a:rPr lang="en-US" sz="3000" u="sng" dirty="0" smtClean="0">
                <a:effectLst/>
                <a:latin typeface="+mj-lt"/>
              </a:rPr>
              <a:t>The Crisis of the Imperial Order, 1900-1929</a:t>
            </a:r>
            <a:endParaRPr lang="en-US" sz="3000" dirty="0">
              <a:latin typeface="+mj-lt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2107131"/>
              </p:ext>
            </p:extLst>
          </p:nvPr>
        </p:nvGraphicFramePr>
        <p:xfrm>
          <a:off x="857250" y="1022100"/>
          <a:ext cx="7604125" cy="56083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647716"/>
                <a:gridCol w="2956409"/>
              </a:tblGrid>
              <a:tr h="689896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Country</a:t>
                      </a:r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Lives lost</a:t>
                      </a:r>
                      <a:endParaRPr lang="en-US" sz="4000" dirty="0"/>
                    </a:p>
                  </a:txBody>
                  <a:tcPr/>
                </a:tc>
              </a:tr>
              <a:tr h="689896">
                <a:tc>
                  <a:txBody>
                    <a:bodyPr/>
                    <a:lstStyle/>
                    <a:p>
                      <a:r>
                        <a:rPr lang="en-US" sz="4000" dirty="0" smtClean="0"/>
                        <a:t>Germany</a:t>
                      </a:r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dirty="0" smtClean="0"/>
                        <a:t>2,000,000</a:t>
                      </a:r>
                      <a:endParaRPr lang="en-US" sz="4000" dirty="0"/>
                    </a:p>
                  </a:txBody>
                  <a:tcPr/>
                </a:tc>
              </a:tr>
              <a:tr h="689896">
                <a:tc>
                  <a:txBody>
                    <a:bodyPr/>
                    <a:lstStyle/>
                    <a:p>
                      <a:r>
                        <a:rPr lang="en-US" sz="4000" dirty="0" smtClean="0"/>
                        <a:t>Russia</a:t>
                      </a:r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dirty="0" smtClean="0"/>
                        <a:t>1,700,000</a:t>
                      </a:r>
                      <a:endParaRPr lang="en-US" sz="4000" dirty="0"/>
                    </a:p>
                  </a:txBody>
                  <a:tcPr/>
                </a:tc>
              </a:tr>
              <a:tr h="689896">
                <a:tc>
                  <a:txBody>
                    <a:bodyPr/>
                    <a:lstStyle/>
                    <a:p>
                      <a:r>
                        <a:rPr lang="en-US" sz="4000" dirty="0" smtClean="0"/>
                        <a:t>France</a:t>
                      </a:r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dirty="0" smtClean="0"/>
                        <a:t>1,700,000</a:t>
                      </a:r>
                    </a:p>
                  </a:txBody>
                  <a:tcPr/>
                </a:tc>
              </a:tr>
              <a:tr h="689896">
                <a:tc>
                  <a:txBody>
                    <a:bodyPr/>
                    <a:lstStyle/>
                    <a:p>
                      <a:r>
                        <a:rPr lang="en-US" sz="4000" dirty="0" smtClean="0"/>
                        <a:t>Austria-Hungary</a:t>
                      </a:r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dirty="0" smtClean="0"/>
                        <a:t>1,500,000</a:t>
                      </a:r>
                      <a:endParaRPr lang="en-US" sz="4000" dirty="0"/>
                    </a:p>
                  </a:txBody>
                  <a:tcPr/>
                </a:tc>
              </a:tr>
              <a:tr h="689896">
                <a:tc>
                  <a:txBody>
                    <a:bodyPr/>
                    <a:lstStyle/>
                    <a:p>
                      <a:r>
                        <a:rPr lang="en-US" sz="4000" dirty="0" smtClean="0"/>
                        <a:t>British Empire</a:t>
                      </a:r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dirty="0" smtClean="0"/>
                        <a:t>1,000,000</a:t>
                      </a:r>
                      <a:endParaRPr lang="en-US" sz="4000" dirty="0"/>
                    </a:p>
                  </a:txBody>
                  <a:tcPr/>
                </a:tc>
              </a:tr>
              <a:tr h="689896">
                <a:tc>
                  <a:txBody>
                    <a:bodyPr/>
                    <a:lstStyle/>
                    <a:p>
                      <a:r>
                        <a:rPr lang="en-US" sz="4000" dirty="0" smtClean="0"/>
                        <a:t>Italy </a:t>
                      </a:r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dirty="0" smtClean="0"/>
                        <a:t>460,000</a:t>
                      </a:r>
                      <a:endParaRPr lang="en-US" sz="4000" dirty="0"/>
                    </a:p>
                  </a:txBody>
                  <a:tcPr/>
                </a:tc>
              </a:tr>
              <a:tr h="689896">
                <a:tc>
                  <a:txBody>
                    <a:bodyPr/>
                    <a:lstStyle/>
                    <a:p>
                      <a:r>
                        <a:rPr lang="en-US" sz="4000" dirty="0" smtClean="0"/>
                        <a:t>United States</a:t>
                      </a:r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dirty="0" smtClean="0"/>
                        <a:t>115,000</a:t>
                      </a:r>
                      <a:endParaRPr lang="en-US" sz="4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11928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09844" y="837700"/>
            <a:ext cx="5134156" cy="6020300"/>
          </a:xfrm>
        </p:spPr>
        <p:txBody>
          <a:bodyPr>
            <a:normAutofit/>
          </a:bodyPr>
          <a:lstStyle/>
          <a:p>
            <a:pPr lvl="0"/>
            <a:r>
              <a:rPr lang="en-US" sz="3200" dirty="0">
                <a:effectLst/>
              </a:rPr>
              <a:t>The Impact of the War</a:t>
            </a:r>
            <a:endParaRPr lang="en-US" sz="4400" dirty="0">
              <a:effectLst/>
            </a:endParaRPr>
          </a:p>
          <a:p>
            <a:pPr lvl="1"/>
            <a:r>
              <a:rPr lang="en-US" sz="2800" dirty="0">
                <a:effectLst/>
              </a:rPr>
              <a:t>It is estimated that between 8 and 10 million people died during the war</a:t>
            </a:r>
            <a:endParaRPr lang="en-US" sz="4000" dirty="0">
              <a:effectLst/>
            </a:endParaRPr>
          </a:p>
          <a:p>
            <a:pPr lvl="2"/>
            <a:r>
              <a:rPr lang="en-US" sz="2400" dirty="0">
                <a:effectLst/>
              </a:rPr>
              <a:t>Around twice as many returned home wounded or shell-shocked</a:t>
            </a:r>
            <a:endParaRPr lang="en-US" sz="3600" dirty="0">
              <a:effectLst/>
            </a:endParaRPr>
          </a:p>
          <a:p>
            <a:pPr lvl="2"/>
            <a:r>
              <a:rPr lang="en-US" sz="2400" dirty="0">
                <a:effectLst/>
              </a:rPr>
              <a:t>The war also dislocated whole populations, creating millions of refugees</a:t>
            </a:r>
            <a:endParaRPr lang="en-US" sz="3600" dirty="0">
              <a:effectLst/>
            </a:endParaRPr>
          </a:p>
          <a:p>
            <a:pPr lvl="2"/>
            <a:r>
              <a:rPr lang="en-US" sz="2400" dirty="0">
                <a:effectLst/>
              </a:rPr>
              <a:t>Most of these refugees ended up in France or the United States</a:t>
            </a:r>
            <a:endParaRPr lang="en-US" sz="3600" dirty="0">
              <a:effectLst/>
            </a:endParaRPr>
          </a:p>
          <a:p>
            <a:pPr marL="0" indent="0">
              <a:buNone/>
            </a:pPr>
            <a:endParaRPr lang="en-US" sz="3000" dirty="0">
              <a:effectLst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1600"/>
          </a:xfr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3000" u="sng" dirty="0" smtClean="0">
                <a:effectLst/>
                <a:latin typeface="+mj-lt"/>
              </a:rPr>
              <a:t>Chapter </a:t>
            </a:r>
            <a:r>
              <a:rPr lang="en-US" sz="3000" u="sng" dirty="0" smtClean="0">
                <a:effectLst/>
                <a:latin typeface="+mj-lt"/>
              </a:rPr>
              <a:t>27: </a:t>
            </a:r>
            <a:r>
              <a:rPr lang="en-US" sz="3000" u="sng" dirty="0" smtClean="0">
                <a:effectLst/>
                <a:latin typeface="+mj-lt"/>
              </a:rPr>
              <a:t>The Crisis of the Imperial Order, 1900-1929</a:t>
            </a:r>
            <a:endParaRPr lang="en-US" sz="3000" dirty="0">
              <a:latin typeface="+mj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37700"/>
            <a:ext cx="4009844" cy="6023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1476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831600"/>
            <a:ext cx="9255124" cy="2899025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 smtClean="0">
                <a:effectLst/>
              </a:rPr>
              <a:t>One </a:t>
            </a:r>
            <a:r>
              <a:rPr lang="en-US" sz="2800" dirty="0">
                <a:effectLst/>
              </a:rPr>
              <a:t>unexpected byproduct of the war was the great influenza epidemic of 1918-1919</a:t>
            </a:r>
            <a:endParaRPr lang="en-US" sz="4000" dirty="0">
              <a:effectLst/>
            </a:endParaRPr>
          </a:p>
          <a:p>
            <a:pPr lvl="1"/>
            <a:r>
              <a:rPr lang="en-US" sz="2800" dirty="0">
                <a:effectLst/>
              </a:rPr>
              <a:t>This strain of the flu virus started among soldiers heading for the Western Front</a:t>
            </a:r>
            <a:endParaRPr lang="en-US" sz="3600" dirty="0">
              <a:effectLst/>
            </a:endParaRPr>
          </a:p>
          <a:p>
            <a:pPr lvl="1"/>
            <a:r>
              <a:rPr lang="en-US" sz="2800" dirty="0">
                <a:effectLst/>
              </a:rPr>
              <a:t>It infected almost everyone on earth and killed one in every forty people</a:t>
            </a:r>
            <a:endParaRPr lang="en-US" sz="3600" dirty="0">
              <a:effectLst/>
            </a:endParaRPr>
          </a:p>
          <a:p>
            <a:pPr lvl="1"/>
            <a:r>
              <a:rPr lang="en-US" sz="2800" dirty="0">
                <a:effectLst/>
              </a:rPr>
              <a:t>30 million died around the world, 20 million in India alone</a:t>
            </a:r>
            <a:endParaRPr lang="en-US" sz="3600" dirty="0">
              <a:effectLst/>
            </a:endParaRPr>
          </a:p>
          <a:p>
            <a:pPr marL="0" indent="0">
              <a:buNone/>
            </a:pPr>
            <a:endParaRPr lang="en-US" sz="3000" dirty="0">
              <a:effectLst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1600"/>
          </a:xfr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3000" u="sng" dirty="0" smtClean="0">
                <a:effectLst/>
                <a:latin typeface="+mj-lt"/>
              </a:rPr>
              <a:t>Chapter </a:t>
            </a:r>
            <a:r>
              <a:rPr lang="en-US" sz="3000" u="sng" dirty="0" smtClean="0">
                <a:effectLst/>
                <a:latin typeface="+mj-lt"/>
              </a:rPr>
              <a:t>27: </a:t>
            </a:r>
            <a:r>
              <a:rPr lang="en-US" sz="3000" u="sng" dirty="0" smtClean="0">
                <a:effectLst/>
                <a:latin typeface="+mj-lt"/>
              </a:rPr>
              <a:t>The Crisis of the Imperial Order, 1900-1929</a:t>
            </a:r>
            <a:endParaRPr lang="en-US" sz="3000" dirty="0">
              <a:latin typeface="+mj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5394" y="3857625"/>
            <a:ext cx="5056605" cy="282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8786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053850"/>
            <a:ext cx="9144000" cy="1724275"/>
          </a:xfrm>
        </p:spPr>
        <p:txBody>
          <a:bodyPr>
            <a:normAutofit/>
          </a:bodyPr>
          <a:lstStyle/>
          <a:p>
            <a:pPr lvl="0"/>
            <a:r>
              <a:rPr lang="en-US" sz="2400" dirty="0">
                <a:effectLst/>
              </a:rPr>
              <a:t>The Peace Treaties</a:t>
            </a:r>
            <a:endParaRPr lang="en-US" sz="3600" dirty="0">
              <a:effectLst/>
            </a:endParaRPr>
          </a:p>
          <a:p>
            <a:pPr lvl="1"/>
            <a:r>
              <a:rPr lang="en-US" dirty="0">
                <a:effectLst/>
              </a:rPr>
              <a:t>In early 1919, the victorious powers met in Paris</a:t>
            </a:r>
            <a:endParaRPr lang="en-US" sz="3200" dirty="0">
              <a:effectLst/>
            </a:endParaRPr>
          </a:p>
          <a:p>
            <a:pPr lvl="2"/>
            <a:r>
              <a:rPr lang="en-US" dirty="0">
                <a:effectLst/>
              </a:rPr>
              <a:t>The defeated powers were kept out until the treaties were ready for signing</a:t>
            </a:r>
            <a:endParaRPr lang="en-US" sz="2800" dirty="0">
              <a:effectLst/>
            </a:endParaRPr>
          </a:p>
          <a:p>
            <a:pPr lvl="2"/>
            <a:r>
              <a:rPr lang="en-US" dirty="0">
                <a:effectLst/>
              </a:rPr>
              <a:t>Russia, in the middle of a civil war, was not invited</a:t>
            </a:r>
            <a:endParaRPr lang="en-US" sz="2800" dirty="0">
              <a:effectLst/>
            </a:endParaRPr>
          </a:p>
          <a:p>
            <a:pPr marL="0" indent="0">
              <a:buNone/>
            </a:pPr>
            <a:endParaRPr lang="en-US" sz="3000" dirty="0">
              <a:effectLst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1600"/>
          </a:xfr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3000" u="sng" dirty="0" smtClean="0">
                <a:effectLst/>
                <a:latin typeface="+mj-lt"/>
              </a:rPr>
              <a:t>Chapter </a:t>
            </a:r>
            <a:r>
              <a:rPr lang="en-US" sz="3000" u="sng" dirty="0" smtClean="0">
                <a:effectLst/>
                <a:latin typeface="+mj-lt"/>
              </a:rPr>
              <a:t>27</a:t>
            </a:r>
            <a:r>
              <a:rPr lang="en-US" sz="3000" u="sng" dirty="0" smtClean="0">
                <a:effectLst/>
                <a:latin typeface="+mj-lt"/>
              </a:rPr>
              <a:t>: </a:t>
            </a:r>
            <a:r>
              <a:rPr lang="en-US" sz="3000" u="sng" dirty="0" smtClean="0">
                <a:effectLst/>
                <a:latin typeface="+mj-lt"/>
              </a:rPr>
              <a:t>The Crisis of the Imperial Order, 1900-1929</a:t>
            </a:r>
            <a:endParaRPr lang="en-US" sz="3000" dirty="0">
              <a:latin typeface="+mj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3065492"/>
            <a:ext cx="9144000" cy="32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8196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1600"/>
            <a:ext cx="9144000" cy="6026400"/>
          </a:xfrm>
        </p:spPr>
        <p:txBody>
          <a:bodyPr>
            <a:normAutofit/>
          </a:bodyPr>
          <a:lstStyle/>
          <a:p>
            <a:r>
              <a:rPr lang="en-US" dirty="0" smtClean="0">
                <a:effectLst/>
              </a:rPr>
              <a:t>Three </a:t>
            </a:r>
            <a:r>
              <a:rPr lang="en-US" dirty="0">
                <a:effectLst/>
              </a:rPr>
              <a:t>men dominated the Paris Peace Conference: U.S. President Woodrow Wilson, British Prime Minister David Lloyd George, and French Premiere Georges Clemenceau</a:t>
            </a:r>
            <a:endParaRPr lang="en-US" sz="3400" dirty="0">
              <a:effectLst/>
            </a:endParaRPr>
          </a:p>
          <a:p>
            <a:pPr lvl="1"/>
            <a:r>
              <a:rPr lang="en-US" dirty="0">
                <a:effectLst/>
              </a:rPr>
              <a:t>They ignored the Italians, who joined the allies in 1915</a:t>
            </a:r>
            <a:endParaRPr lang="en-US" sz="3000" dirty="0">
              <a:effectLst/>
            </a:endParaRPr>
          </a:p>
          <a:p>
            <a:pPr lvl="1"/>
            <a:r>
              <a:rPr lang="en-US" dirty="0">
                <a:effectLst/>
              </a:rPr>
              <a:t>They paid even less attention to the smaller nations of Europe and paid no attention to any non-European nations</a:t>
            </a:r>
            <a:endParaRPr lang="en-US" sz="3000" dirty="0">
              <a:effectLst/>
            </a:endParaRPr>
          </a:p>
          <a:p>
            <a:pPr lvl="1"/>
            <a:r>
              <a:rPr lang="en-US" dirty="0">
                <a:effectLst/>
              </a:rPr>
              <a:t>They rejected the Japanese proposal that all races be treated equally</a:t>
            </a:r>
            <a:endParaRPr lang="en-US" sz="3000" dirty="0">
              <a:effectLst/>
            </a:endParaRPr>
          </a:p>
          <a:p>
            <a:pPr lvl="1"/>
            <a:r>
              <a:rPr lang="en-US" dirty="0">
                <a:effectLst/>
              </a:rPr>
              <a:t>They ignored the Pan-African Congress created to call attention to the concerns of African people around the world</a:t>
            </a:r>
            <a:endParaRPr lang="en-US" sz="3000" dirty="0">
              <a:effectLst/>
            </a:endParaRPr>
          </a:p>
          <a:p>
            <a:pPr lvl="1"/>
            <a:r>
              <a:rPr lang="en-US" dirty="0">
                <a:effectLst/>
              </a:rPr>
              <a:t>“Three all-powerful, all-ignorant men, sitting there carving up continents”.</a:t>
            </a:r>
            <a:endParaRPr lang="en-US" sz="3000" dirty="0">
              <a:effectLst/>
            </a:endParaRPr>
          </a:p>
          <a:p>
            <a:pPr marL="0" indent="0">
              <a:buNone/>
            </a:pPr>
            <a:endParaRPr lang="en-US" sz="3000" dirty="0">
              <a:effectLst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1600"/>
          </a:xfr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3000" u="sng" dirty="0" smtClean="0">
                <a:effectLst/>
                <a:latin typeface="+mj-lt"/>
              </a:rPr>
              <a:t>Chapter </a:t>
            </a:r>
            <a:r>
              <a:rPr lang="en-US" sz="3000" u="sng" dirty="0" smtClean="0">
                <a:effectLst/>
                <a:latin typeface="+mj-lt"/>
              </a:rPr>
              <a:t>27: </a:t>
            </a:r>
            <a:r>
              <a:rPr lang="en-US" sz="3000" u="sng" dirty="0" smtClean="0">
                <a:effectLst/>
                <a:latin typeface="+mj-lt"/>
              </a:rPr>
              <a:t>The Crisis of the Imperial Order, 1900-1929</a:t>
            </a:r>
            <a:endParaRPr lang="en-US" sz="3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247683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1601"/>
            <a:ext cx="9144000" cy="1724274"/>
          </a:xfrm>
        </p:spPr>
        <p:txBody>
          <a:bodyPr>
            <a:normAutofit/>
          </a:bodyPr>
          <a:lstStyle/>
          <a:p>
            <a:r>
              <a:rPr lang="en-US" dirty="0" smtClean="0">
                <a:effectLst/>
              </a:rPr>
              <a:t>Woodrow </a:t>
            </a:r>
            <a:r>
              <a:rPr lang="en-US" dirty="0">
                <a:effectLst/>
              </a:rPr>
              <a:t>Wilson was an idealist who wanted to apply the principles of self-determination to European affairs, by which he meant creating nations that reflected ethnic or linguistic </a:t>
            </a:r>
            <a:r>
              <a:rPr lang="en-US" dirty="0" smtClean="0">
                <a:effectLst/>
              </a:rPr>
              <a:t>divisions</a:t>
            </a:r>
            <a:endParaRPr lang="en-US" sz="3400" dirty="0">
              <a:effectLst/>
            </a:endParaRPr>
          </a:p>
          <a:p>
            <a:pPr lvl="2"/>
            <a:r>
              <a:rPr lang="en-US" dirty="0">
                <a:effectLst/>
              </a:rPr>
              <a:t>He proposed a </a:t>
            </a:r>
            <a:r>
              <a:rPr lang="en-US" b="1" dirty="0" smtClean="0">
                <a:effectLst/>
              </a:rPr>
              <a:t>League of  Nations</a:t>
            </a:r>
            <a:r>
              <a:rPr lang="en-US" dirty="0" smtClean="0">
                <a:effectLst/>
              </a:rPr>
              <a:t>, </a:t>
            </a:r>
            <a:r>
              <a:rPr lang="en-US" dirty="0">
                <a:effectLst/>
              </a:rPr>
              <a:t>a world organization to safeguard the peace and foster international cooperation</a:t>
            </a:r>
            <a:endParaRPr lang="en-US" sz="2800" dirty="0">
              <a:effectLst/>
            </a:endParaRPr>
          </a:p>
          <a:p>
            <a:pPr marL="0" indent="0">
              <a:buNone/>
            </a:pPr>
            <a:endParaRPr lang="en-US" sz="3000" dirty="0">
              <a:effectLst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1600"/>
          </a:xfr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3000" u="sng" dirty="0" smtClean="0">
                <a:effectLst/>
                <a:latin typeface="+mj-lt"/>
              </a:rPr>
              <a:t>Chapter </a:t>
            </a:r>
            <a:r>
              <a:rPr lang="en-US" sz="3000" u="sng" dirty="0" smtClean="0">
                <a:effectLst/>
                <a:latin typeface="+mj-lt"/>
              </a:rPr>
              <a:t>27: </a:t>
            </a:r>
            <a:r>
              <a:rPr lang="en-US" sz="3000" u="sng" dirty="0" smtClean="0">
                <a:effectLst/>
                <a:latin typeface="+mj-lt"/>
              </a:rPr>
              <a:t>The Crisis of the Imperial Order, 1900-1929</a:t>
            </a:r>
            <a:endParaRPr lang="en-US" sz="3000" dirty="0">
              <a:latin typeface="+mj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5875" y="2698750"/>
            <a:ext cx="3810000" cy="381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767403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831600"/>
            <a:ext cx="9143999" cy="1660775"/>
          </a:xfrm>
        </p:spPr>
        <p:txBody>
          <a:bodyPr>
            <a:normAutofit/>
          </a:bodyPr>
          <a:lstStyle/>
          <a:p>
            <a:r>
              <a:rPr lang="en-US" sz="2000" dirty="0" smtClean="0">
                <a:effectLst/>
              </a:rPr>
              <a:t>The </a:t>
            </a:r>
            <a:r>
              <a:rPr lang="en-US" sz="2000" dirty="0">
                <a:effectLst/>
              </a:rPr>
              <a:t>European leaders were more concerned with what was best for their nations</a:t>
            </a:r>
            <a:endParaRPr lang="en-US" sz="3200" dirty="0">
              <a:effectLst/>
            </a:endParaRPr>
          </a:p>
          <a:p>
            <a:pPr lvl="1"/>
            <a:r>
              <a:rPr lang="en-US" sz="1800" dirty="0">
                <a:effectLst/>
              </a:rPr>
              <a:t>Lloyd George insisted that Germany pay a heavy war indemnity </a:t>
            </a:r>
            <a:endParaRPr lang="en-US" sz="2800" dirty="0">
              <a:effectLst/>
            </a:endParaRPr>
          </a:p>
          <a:p>
            <a:pPr lvl="1"/>
            <a:r>
              <a:rPr lang="en-US" sz="1800" dirty="0">
                <a:effectLst/>
              </a:rPr>
              <a:t>Clemenceau demanded that Germany return the provinces of Alsace and </a:t>
            </a:r>
            <a:r>
              <a:rPr lang="en-US" sz="1800" dirty="0" smtClean="0">
                <a:effectLst/>
              </a:rPr>
              <a:t>Lorraine</a:t>
            </a:r>
            <a:endParaRPr lang="en-US" sz="2800" dirty="0">
              <a:effectLst/>
            </a:endParaRPr>
          </a:p>
          <a:p>
            <a:pPr lvl="1"/>
            <a:r>
              <a:rPr lang="en-US" sz="1800" dirty="0">
                <a:effectLst/>
              </a:rPr>
              <a:t>He also wanted the </a:t>
            </a:r>
            <a:r>
              <a:rPr lang="en-US" sz="1800" dirty="0" smtClean="0">
                <a:effectLst/>
              </a:rPr>
              <a:t>Rhineland to </a:t>
            </a:r>
            <a:r>
              <a:rPr lang="en-US" sz="1800" dirty="0">
                <a:effectLst/>
              </a:rPr>
              <a:t>be detached from Germany to form a buffer state</a:t>
            </a:r>
            <a:endParaRPr lang="en-US" sz="2800" dirty="0">
              <a:effectLst/>
            </a:endParaRPr>
          </a:p>
          <a:p>
            <a:pPr marL="0" indent="0">
              <a:buNone/>
            </a:pPr>
            <a:endParaRPr lang="en-US" sz="3000" dirty="0">
              <a:effectLst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1600"/>
          </a:xfr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3000" u="sng" dirty="0" smtClean="0">
                <a:effectLst/>
                <a:latin typeface="+mj-lt"/>
              </a:rPr>
              <a:t>Chapter </a:t>
            </a:r>
            <a:r>
              <a:rPr lang="en-US" sz="3000" u="sng" dirty="0" smtClean="0">
                <a:effectLst/>
                <a:latin typeface="+mj-lt"/>
              </a:rPr>
              <a:t>27: </a:t>
            </a:r>
            <a:r>
              <a:rPr lang="en-US" sz="3000" u="sng" dirty="0" smtClean="0">
                <a:effectLst/>
                <a:latin typeface="+mj-lt"/>
              </a:rPr>
              <a:t>The Crisis of the Imperial Order, 1900-1929</a:t>
            </a:r>
            <a:endParaRPr lang="en-US" sz="3000" dirty="0">
              <a:latin typeface="+mj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68500" y="2779395"/>
            <a:ext cx="5334000" cy="3662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3695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47475"/>
            <a:ext cx="9143999" cy="6010525"/>
          </a:xfrm>
        </p:spPr>
        <p:txBody>
          <a:bodyPr>
            <a:normAutofit lnSpcReduction="10000"/>
          </a:bodyPr>
          <a:lstStyle/>
          <a:p>
            <a:r>
              <a:rPr lang="en-US" sz="3600" dirty="0" smtClean="0">
                <a:effectLst/>
              </a:rPr>
              <a:t>The </a:t>
            </a:r>
            <a:r>
              <a:rPr lang="en-US" sz="3600" dirty="0">
                <a:effectLst/>
              </a:rPr>
              <a:t>result was a series of compromises that satisfied no one</a:t>
            </a:r>
            <a:endParaRPr lang="en-US" sz="4800" dirty="0">
              <a:effectLst/>
            </a:endParaRPr>
          </a:p>
          <a:p>
            <a:pPr lvl="1"/>
            <a:r>
              <a:rPr lang="en-US" sz="3600" dirty="0">
                <a:effectLst/>
              </a:rPr>
              <a:t>The U.S. Congress refused to join the League of Nations, reflecting the isolationist beliefs of many of its citizens</a:t>
            </a:r>
            <a:endParaRPr lang="en-US" sz="4400" dirty="0">
              <a:effectLst/>
            </a:endParaRPr>
          </a:p>
          <a:p>
            <a:pPr lvl="1"/>
            <a:r>
              <a:rPr lang="en-US" sz="3600" dirty="0">
                <a:effectLst/>
              </a:rPr>
              <a:t>France received Alsace and Lorraine but the Rhineland remained a part of </a:t>
            </a:r>
            <a:r>
              <a:rPr lang="en-US" sz="3600" dirty="0" smtClean="0">
                <a:effectLst/>
              </a:rPr>
              <a:t>Germany</a:t>
            </a:r>
            <a:endParaRPr lang="en-US" sz="4400" dirty="0">
              <a:effectLst/>
            </a:endParaRPr>
          </a:p>
          <a:p>
            <a:pPr lvl="2"/>
            <a:r>
              <a:rPr lang="en-US" sz="3200" dirty="0">
                <a:effectLst/>
              </a:rPr>
              <a:t>Britain received territories in </a:t>
            </a:r>
            <a:r>
              <a:rPr lang="en-US" sz="3200" dirty="0" smtClean="0">
                <a:effectLst/>
              </a:rPr>
              <a:t>Africa and </a:t>
            </a:r>
            <a:r>
              <a:rPr lang="en-US" sz="3200" dirty="0">
                <a:effectLst/>
              </a:rPr>
              <a:t>the </a:t>
            </a:r>
            <a:r>
              <a:rPr lang="en-US" sz="3200" dirty="0" smtClean="0">
                <a:effectLst/>
              </a:rPr>
              <a:t>Middle East but </a:t>
            </a:r>
            <a:r>
              <a:rPr lang="en-US" sz="3200" dirty="0">
                <a:effectLst/>
              </a:rPr>
              <a:t>was greatly weakened by the loss of human life and the disruption of their </a:t>
            </a:r>
            <a:r>
              <a:rPr lang="en-US" sz="3200" dirty="0" smtClean="0">
                <a:effectLst/>
              </a:rPr>
              <a:t>trade</a:t>
            </a:r>
            <a:endParaRPr lang="en-US" sz="4400" dirty="0">
              <a:effectLst/>
            </a:endParaRPr>
          </a:p>
          <a:p>
            <a:pPr marL="0" indent="0">
              <a:buNone/>
            </a:pPr>
            <a:endParaRPr lang="en-US" sz="3000" dirty="0">
              <a:effectLst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1600"/>
          </a:xfr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3000" u="sng" dirty="0" smtClean="0">
                <a:effectLst/>
                <a:latin typeface="+mj-lt"/>
              </a:rPr>
              <a:t>Chapter </a:t>
            </a:r>
            <a:r>
              <a:rPr lang="en-US" sz="3000" u="sng" dirty="0" smtClean="0">
                <a:effectLst/>
                <a:latin typeface="+mj-lt"/>
              </a:rPr>
              <a:t>27: </a:t>
            </a:r>
            <a:r>
              <a:rPr lang="en-US" sz="3000" u="sng" dirty="0" smtClean="0">
                <a:effectLst/>
                <a:latin typeface="+mj-lt"/>
              </a:rPr>
              <a:t>The Crisis of the Imperial Order, 1900-1929</a:t>
            </a:r>
            <a:endParaRPr lang="en-US" sz="3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469173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Story">
  <a:themeElements>
    <a:clrScheme name="Story">
      <a:dk1>
        <a:sysClr val="windowText" lastClr="000000"/>
      </a:dk1>
      <a:lt1>
        <a:sysClr val="window" lastClr="FFFFFF"/>
      </a:lt1>
      <a:dk2>
        <a:srgbClr val="212121"/>
      </a:dk2>
      <a:lt2>
        <a:srgbClr val="CDD4D7"/>
      </a:lt2>
      <a:accent1>
        <a:srgbClr val="1D86CD"/>
      </a:accent1>
      <a:accent2>
        <a:srgbClr val="732E9A"/>
      </a:accent2>
      <a:accent3>
        <a:srgbClr val="B50B1B"/>
      </a:accent3>
      <a:accent4>
        <a:srgbClr val="E8950E"/>
      </a:accent4>
      <a:accent5>
        <a:srgbClr val="55992B"/>
      </a:accent5>
      <a:accent6>
        <a:srgbClr val="2C9C89"/>
      </a:accent6>
      <a:hlink>
        <a:srgbClr val="EC4D4D"/>
      </a:hlink>
      <a:folHlink>
        <a:srgbClr val="F8CE8A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tory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50000"/>
                <a:lumMod val="120000"/>
              </a:schemeClr>
              <a:schemeClr val="phClr">
                <a:satMod val="350000"/>
                <a:lumMod val="150000"/>
              </a:schemeClr>
            </a:duotone>
          </a:blip>
          <a:tile tx="0" ty="0" sx="20000" sy="20000" flip="none" algn="ctr"/>
        </a:blipFill>
        <a:gradFill rotWithShape="1">
          <a:gsLst>
            <a:gs pos="0">
              <a:schemeClr val="phClr">
                <a:shade val="20000"/>
                <a:satMod val="130000"/>
              </a:schemeClr>
            </a:gs>
            <a:gs pos="50000">
              <a:schemeClr val="phClr">
                <a:shade val="90000"/>
                <a:satMod val="130000"/>
              </a:schemeClr>
            </a:gs>
            <a:gs pos="100000">
              <a:schemeClr val="phClr">
                <a:shade val="100000"/>
                <a:satMod val="200000"/>
                <a:lumMod val="120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50800" dir="2100000" sx="104000" sy="104000" algn="br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127000" dist="63500" dir="5400000" sx="103000" sy="103000" rotWithShape="0">
              <a:srgbClr val="000000">
                <a:alpha val="75000"/>
              </a:srgbClr>
            </a:outerShdw>
          </a:effectLst>
          <a:scene3d>
            <a:camera prst="perspectiveFront" fov="3000000"/>
            <a:lightRig rig="balanced" dir="t">
              <a:rot lat="0" lon="0" rev="18000000"/>
            </a:lightRig>
          </a:scene3d>
          <a:sp3d prstMaterial="plastic">
            <a:bevelT w="25400" h="50800" prst="angl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2">
            <a:duotone>
              <a:schemeClr val="phClr">
                <a:shade val="10000"/>
                <a:satMod val="150000"/>
              </a:schemeClr>
              <a:schemeClr val="phClr">
                <a:tint val="60000"/>
                <a:satMod val="400000"/>
                <a:lumMod val="11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Story.thmx</Template>
  <TotalTime>5261</TotalTime>
  <Words>1202</Words>
  <Application>Microsoft Macintosh PowerPoint</Application>
  <PresentationFormat>On-screen Show (4:3)</PresentationFormat>
  <Paragraphs>92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Story</vt:lpstr>
      <vt:lpstr>Chapter 27: The Crisis of the Imperial Order, 1900-1929</vt:lpstr>
      <vt:lpstr>Chapter 27: The Crisis of the Imperial Order, 1900-1929</vt:lpstr>
      <vt:lpstr>Chapter 27: The Crisis of the Imperial Order, 1900-1929</vt:lpstr>
      <vt:lpstr>Chapter 27: The Crisis of the Imperial Order, 1900-1929</vt:lpstr>
      <vt:lpstr>Chapter 27: The Crisis of the Imperial Order, 1900-1929</vt:lpstr>
      <vt:lpstr>Chapter 27: The Crisis of the Imperial Order, 1900-1929</vt:lpstr>
      <vt:lpstr>Chapter 27: The Crisis of the Imperial Order, 1900-1929</vt:lpstr>
      <vt:lpstr>Chapter 27: The Crisis of the Imperial Order, 1900-1929</vt:lpstr>
      <vt:lpstr>Chapter 27: The Crisis of the Imperial Order, 1900-1929</vt:lpstr>
      <vt:lpstr>Chapter 27: The Crisis of the Imperial Order, 1900-1929</vt:lpstr>
      <vt:lpstr>Chapter 27: The Crisis of the Imperial Order, 1900-1929</vt:lpstr>
      <vt:lpstr>Chapter 27: The Crisis of the Imperial Order, 1900-1929</vt:lpstr>
      <vt:lpstr>Chapter 27: The Crisis of the Imperial Order, 1900-1929</vt:lpstr>
      <vt:lpstr>Chapter 27: The Crisis of the Imperial Order, 1900-1929</vt:lpstr>
      <vt:lpstr>Chapter 27: The Crisis of the Imperial Order, 1900-1929</vt:lpstr>
      <vt:lpstr>Chapter 27: The Crisis of the Imperial Order, 1900-1929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30:  The Crisis of the Imperial Order, 1900-1929</dc:title>
  <dc:creator>Brian Banks</dc:creator>
  <cp:lastModifiedBy>Brian Banks</cp:lastModifiedBy>
  <cp:revision>37</cp:revision>
  <dcterms:created xsi:type="dcterms:W3CDTF">2015-03-03T21:02:25Z</dcterms:created>
  <dcterms:modified xsi:type="dcterms:W3CDTF">2016-02-29T14:57:45Z</dcterms:modified>
</cp:coreProperties>
</file>