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81" r:id="rId4"/>
    <p:sldId id="282" r:id="rId5"/>
    <p:sldId id="283" r:id="rId6"/>
    <p:sldId id="284" r:id="rId7"/>
    <p:sldId id="285" r:id="rId8"/>
    <p:sldId id="265" r:id="rId9"/>
    <p:sldId id="279" r:id="rId10"/>
    <p:sldId id="266" r:id="rId11"/>
    <p:sldId id="276" r:id="rId12"/>
    <p:sldId id="267" r:id="rId13"/>
    <p:sldId id="268" r:id="rId14"/>
    <p:sldId id="269" r:id="rId15"/>
    <p:sldId id="270" r:id="rId16"/>
    <p:sldId id="277" r:id="rId17"/>
    <p:sldId id="286" r:id="rId18"/>
    <p:sldId id="289" r:id="rId19"/>
    <p:sldId id="287"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6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E9FBD-31F5-F740-8D55-EBA2D3ED38A4}"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152950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9FBD-31F5-F740-8D55-EBA2D3ED38A4}"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172281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9FBD-31F5-F740-8D55-EBA2D3ED38A4}"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1585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9FBD-31F5-F740-8D55-EBA2D3ED38A4}"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220543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E9FBD-31F5-F740-8D55-EBA2D3ED38A4}" type="datetimeFigureOut">
              <a:rPr lang="en-US" smtClean="0"/>
              <a:t>2/26/16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27715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E9FBD-31F5-F740-8D55-EBA2D3ED38A4}"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356489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E9FBD-31F5-F740-8D55-EBA2D3ED38A4}" type="datetimeFigureOut">
              <a:rPr lang="en-US" smtClean="0"/>
              <a:t>2/26/16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6574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E9FBD-31F5-F740-8D55-EBA2D3ED38A4}" type="datetimeFigureOut">
              <a:rPr lang="en-US" smtClean="0"/>
              <a:t>2/26/16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61516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E9FBD-31F5-F740-8D55-EBA2D3ED38A4}" type="datetimeFigureOut">
              <a:rPr lang="en-US" smtClean="0"/>
              <a:t>2/26/16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423085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E9FBD-31F5-F740-8D55-EBA2D3ED38A4}"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393716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E9FBD-31F5-F740-8D55-EBA2D3ED38A4}" type="datetimeFigureOut">
              <a:rPr lang="en-US" smtClean="0"/>
              <a:t>2/26/16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7548A-D30F-454D-A7A2-837AB5483E9C}" type="slidenum">
              <a:rPr lang="en-US" smtClean="0"/>
              <a:t>‹#›</a:t>
            </a:fld>
            <a:endParaRPr lang="en-US"/>
          </a:p>
        </p:txBody>
      </p:sp>
    </p:spTree>
    <p:extLst>
      <p:ext uri="{BB962C8B-B14F-4D97-AF65-F5344CB8AC3E}">
        <p14:creationId xmlns:p14="http://schemas.microsoft.com/office/powerpoint/2010/main" val="4089896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E9FBD-31F5-F740-8D55-EBA2D3ED38A4}" type="datetimeFigureOut">
              <a:rPr lang="en-US" smtClean="0"/>
              <a:t>2/26/16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7548A-D30F-454D-A7A2-837AB5483E9C}" type="slidenum">
              <a:rPr lang="en-US" smtClean="0"/>
              <a:t>‹#›</a:t>
            </a:fld>
            <a:endParaRPr lang="en-US"/>
          </a:p>
        </p:txBody>
      </p:sp>
    </p:spTree>
    <p:extLst>
      <p:ext uri="{BB962C8B-B14F-4D97-AF65-F5344CB8AC3E}">
        <p14:creationId xmlns:p14="http://schemas.microsoft.com/office/powerpoint/2010/main" val="341240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3375" y="0"/>
            <a:ext cx="5762625" cy="1153210"/>
          </a:xfrm>
        </p:spPr>
        <p:txBody>
          <a:bodyPr>
            <a:noAutofit/>
          </a:bodyPr>
          <a:lstStyle/>
          <a:p>
            <a:r>
              <a:rPr lang="en-US" sz="6000" dirty="0" smtClean="0">
                <a:cs typeface="Times"/>
              </a:rPr>
              <a:t/>
            </a:r>
            <a:br>
              <a:rPr lang="en-US" sz="6000" dirty="0" smtClean="0">
                <a:cs typeface="Times"/>
              </a:rPr>
            </a:br>
            <a:r>
              <a:rPr lang="en-US" sz="6000" dirty="0" smtClean="0">
                <a:cs typeface="Times"/>
              </a:rPr>
              <a:t>Chapter 26</a:t>
            </a:r>
            <a:br>
              <a:rPr lang="en-US" sz="6000" dirty="0" smtClean="0">
                <a:cs typeface="Times"/>
              </a:rPr>
            </a:br>
            <a:r>
              <a:rPr lang="en-US" sz="3600" dirty="0" smtClean="0">
                <a:cs typeface="Times"/>
              </a:rPr>
              <a:t>The New Power Balance</a:t>
            </a:r>
            <a:br>
              <a:rPr lang="en-US" sz="3600" dirty="0" smtClean="0">
                <a:cs typeface="Times"/>
              </a:rPr>
            </a:br>
            <a:endParaRPr lang="en-US" sz="3600" dirty="0">
              <a:cs typeface="Times"/>
            </a:endParaRPr>
          </a:p>
        </p:txBody>
      </p:sp>
    </p:spTree>
    <p:extLst>
      <p:ext uri="{BB962C8B-B14F-4D97-AF65-F5344CB8AC3E}">
        <p14:creationId xmlns:p14="http://schemas.microsoft.com/office/powerpoint/2010/main" val="2728657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6"/>
            <a:ext cx="9144000" cy="952500"/>
          </a:xfrm>
        </p:spPr>
        <p:txBody>
          <a:bodyPr>
            <a:normAutofit/>
          </a:bodyPr>
          <a:lstStyle/>
          <a:p>
            <a:r>
              <a:rPr lang="en-US" dirty="0" smtClean="0"/>
              <a:t>Labor </a:t>
            </a:r>
            <a:r>
              <a:rPr lang="en-US" dirty="0" smtClean="0"/>
              <a:t>Movements and Socialist Politics</a:t>
            </a:r>
            <a:endParaRPr lang="en-US" dirty="0"/>
          </a:p>
        </p:txBody>
      </p:sp>
      <p:sp>
        <p:nvSpPr>
          <p:cNvPr id="3" name="Content Placeholder 2"/>
          <p:cNvSpPr>
            <a:spLocks noGrp="1"/>
          </p:cNvSpPr>
          <p:nvPr>
            <p:ph idx="1"/>
          </p:nvPr>
        </p:nvSpPr>
        <p:spPr>
          <a:xfrm>
            <a:off x="4600714" y="1123228"/>
            <a:ext cx="4619625" cy="5464898"/>
          </a:xfrm>
        </p:spPr>
        <p:txBody>
          <a:bodyPr>
            <a:normAutofit/>
          </a:bodyPr>
          <a:lstStyle/>
          <a:p>
            <a:r>
              <a:rPr lang="en-US" dirty="0" smtClean="0"/>
              <a:t>Karl Marx was </a:t>
            </a:r>
            <a:r>
              <a:rPr lang="en-US" dirty="0"/>
              <a:t>a German journalist and writer who was influenced by </a:t>
            </a:r>
            <a:r>
              <a:rPr lang="en-US" dirty="0" smtClean="0"/>
              <a:t>German philosophy</a:t>
            </a:r>
            <a:r>
              <a:rPr lang="en-US" dirty="0"/>
              <a:t>, French </a:t>
            </a:r>
            <a:r>
              <a:rPr lang="en-US" dirty="0" smtClean="0"/>
              <a:t>revolutionary ideas</a:t>
            </a:r>
            <a:r>
              <a:rPr lang="en-US" dirty="0"/>
              <a:t>, and his knowledge of the </a:t>
            </a:r>
            <a:r>
              <a:rPr lang="en-US" dirty="0" smtClean="0"/>
              <a:t>British industrial conditions</a:t>
            </a:r>
            <a:endParaRPr lang="en-US" sz="4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4000" y="1123226"/>
            <a:ext cx="4346714" cy="5353773"/>
          </a:xfrm>
          <a:prstGeom prst="rect">
            <a:avLst/>
          </a:prstGeom>
        </p:spPr>
      </p:pic>
    </p:spTree>
    <p:extLst>
      <p:ext uri="{BB962C8B-B14F-4D97-AF65-F5344CB8AC3E}">
        <p14:creationId xmlns:p14="http://schemas.microsoft.com/office/powerpoint/2010/main" val="3631636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6"/>
            <a:ext cx="9144000" cy="952500"/>
          </a:xfrm>
        </p:spPr>
        <p:txBody>
          <a:bodyPr>
            <a:normAutofit/>
          </a:bodyPr>
          <a:lstStyle/>
          <a:p>
            <a:r>
              <a:rPr lang="en-US" dirty="0" smtClean="0"/>
              <a:t>Labor </a:t>
            </a:r>
            <a:r>
              <a:rPr lang="en-US" dirty="0" smtClean="0"/>
              <a:t>Movements and Socialist Politics</a:t>
            </a:r>
            <a:endParaRPr lang="en-US" dirty="0"/>
          </a:p>
        </p:txBody>
      </p:sp>
      <p:sp>
        <p:nvSpPr>
          <p:cNvPr id="3" name="Content Placeholder 2"/>
          <p:cNvSpPr>
            <a:spLocks noGrp="1"/>
          </p:cNvSpPr>
          <p:nvPr>
            <p:ph idx="1"/>
          </p:nvPr>
        </p:nvSpPr>
        <p:spPr>
          <a:xfrm>
            <a:off x="0" y="984251"/>
            <a:ext cx="9144000" cy="5873749"/>
          </a:xfrm>
        </p:spPr>
        <p:txBody>
          <a:bodyPr>
            <a:normAutofit/>
          </a:bodyPr>
          <a:lstStyle/>
          <a:p>
            <a:r>
              <a:rPr lang="en-US" dirty="0" smtClean="0"/>
              <a:t>He </a:t>
            </a:r>
            <a:r>
              <a:rPr lang="en-US" dirty="0"/>
              <a:t>wrote two books, the </a:t>
            </a:r>
            <a:r>
              <a:rPr lang="en-US" dirty="0" smtClean="0"/>
              <a:t>Communist Manifesto and Das </a:t>
            </a:r>
            <a:r>
              <a:rPr lang="en-US" dirty="0" err="1" smtClean="0"/>
              <a:t>Kapital</a:t>
            </a:r>
            <a:endParaRPr lang="en-US" sz="4000" dirty="0"/>
          </a:p>
          <a:p>
            <a:pPr lvl="1"/>
            <a:r>
              <a:rPr lang="en-US" dirty="0"/>
              <a:t>Marx argued that the capitalist system allowed the </a:t>
            </a:r>
            <a:r>
              <a:rPr lang="en-US" dirty="0" smtClean="0"/>
              <a:t>bourgeoisie (</a:t>
            </a:r>
            <a:r>
              <a:rPr lang="en-US" dirty="0"/>
              <a:t>the owners of businesses and factories) to extract the surplus value of worker’s labor</a:t>
            </a:r>
            <a:endParaRPr lang="en-US" sz="4000" dirty="0"/>
          </a:p>
          <a:p>
            <a:pPr lvl="2"/>
            <a:r>
              <a:rPr lang="en-US" dirty="0"/>
              <a:t>Surplus value – The difference between workers </a:t>
            </a:r>
            <a:r>
              <a:rPr lang="en-US" dirty="0" smtClean="0"/>
              <a:t>wages and </a:t>
            </a:r>
            <a:r>
              <a:rPr lang="en-US" dirty="0"/>
              <a:t>the value of the goods they created</a:t>
            </a:r>
            <a:endParaRPr lang="en-US" sz="3600" dirty="0"/>
          </a:p>
          <a:p>
            <a:endParaRPr lang="en-US" dirty="0"/>
          </a:p>
        </p:txBody>
      </p:sp>
    </p:spTree>
    <p:extLst>
      <p:ext uri="{BB962C8B-B14F-4D97-AF65-F5344CB8AC3E}">
        <p14:creationId xmlns:p14="http://schemas.microsoft.com/office/powerpoint/2010/main" val="3560736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1875"/>
          </a:xfrm>
        </p:spPr>
        <p:txBody>
          <a:bodyPr/>
          <a:lstStyle/>
          <a:p>
            <a:r>
              <a:rPr lang="en-US" dirty="0" smtClean="0"/>
              <a:t>MATH! NOOOOOOOOOOO!</a:t>
            </a:r>
            <a:endParaRPr lang="en-US" dirty="0"/>
          </a:p>
        </p:txBody>
      </p:sp>
      <p:sp>
        <p:nvSpPr>
          <p:cNvPr id="3" name="Content Placeholder 2"/>
          <p:cNvSpPr>
            <a:spLocks noGrp="1"/>
          </p:cNvSpPr>
          <p:nvPr>
            <p:ph idx="1"/>
          </p:nvPr>
        </p:nvSpPr>
        <p:spPr>
          <a:xfrm>
            <a:off x="-1" y="1250950"/>
            <a:ext cx="5349875" cy="5289550"/>
          </a:xfrm>
        </p:spPr>
        <p:txBody>
          <a:bodyPr>
            <a:normAutofit/>
          </a:bodyPr>
          <a:lstStyle/>
          <a:p>
            <a:r>
              <a:rPr lang="en-US" dirty="0" smtClean="0"/>
              <a:t>A business makes chairs</a:t>
            </a:r>
          </a:p>
          <a:p>
            <a:r>
              <a:rPr lang="en-US" dirty="0" smtClean="0"/>
              <a:t>Each chair costs $15 dollars to construct</a:t>
            </a:r>
          </a:p>
          <a:p>
            <a:pPr lvl="1"/>
            <a:r>
              <a:rPr lang="en-US" dirty="0" smtClean="0"/>
              <a:t>$3 to pay for workers wages</a:t>
            </a:r>
          </a:p>
          <a:p>
            <a:pPr lvl="1"/>
            <a:r>
              <a:rPr lang="en-US" dirty="0" smtClean="0"/>
              <a:t>$12 for parts and factory costs</a:t>
            </a:r>
          </a:p>
          <a:p>
            <a:r>
              <a:rPr lang="en-US" dirty="0" smtClean="0"/>
              <a:t>The chair is sold for $45 dollars</a:t>
            </a:r>
          </a:p>
          <a:p>
            <a:r>
              <a:rPr lang="en-US" dirty="0" smtClean="0"/>
              <a:t>The profit is $30, where does this money go?</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4125" y="1508125"/>
            <a:ext cx="3192675" cy="4476749"/>
          </a:xfrm>
          <a:prstGeom prst="rect">
            <a:avLst/>
          </a:prstGeom>
        </p:spPr>
      </p:pic>
    </p:spTree>
    <p:extLst>
      <p:ext uri="{BB962C8B-B14F-4D97-AF65-F5344CB8AC3E}">
        <p14:creationId xmlns:p14="http://schemas.microsoft.com/office/powerpoint/2010/main" val="26721148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Labor </a:t>
            </a:r>
            <a:r>
              <a:rPr lang="en-US" dirty="0" smtClean="0"/>
              <a:t>Movements and Socialist Politics</a:t>
            </a:r>
            <a:endParaRPr lang="en-US" dirty="0"/>
          </a:p>
        </p:txBody>
      </p:sp>
      <p:sp>
        <p:nvSpPr>
          <p:cNvPr id="3" name="Content Placeholder 2"/>
          <p:cNvSpPr>
            <a:spLocks noGrp="1"/>
          </p:cNvSpPr>
          <p:nvPr>
            <p:ph idx="1"/>
          </p:nvPr>
        </p:nvSpPr>
        <p:spPr>
          <a:xfrm>
            <a:off x="0" y="1000125"/>
            <a:ext cx="9144000" cy="5857875"/>
          </a:xfrm>
        </p:spPr>
        <p:txBody>
          <a:bodyPr>
            <a:normAutofit/>
          </a:bodyPr>
          <a:lstStyle/>
          <a:p>
            <a:r>
              <a:rPr lang="en-US" dirty="0" smtClean="0"/>
              <a:t>As </a:t>
            </a:r>
            <a:r>
              <a:rPr lang="en-US" dirty="0" smtClean="0"/>
              <a:t>universal male suffrage spread throughout the U.S. and Europe, Socialist political parties grew more powerful because the working class now had the right to vote</a:t>
            </a:r>
            <a:endParaRPr lang="en-US" sz="4400" dirty="0" smtClean="0"/>
          </a:p>
          <a:p>
            <a:pPr lvl="1"/>
            <a:r>
              <a:rPr lang="en-US" dirty="0" smtClean="0"/>
              <a:t>One example is the Social Democratic Party of Germany, which gained popularity in the late 19</a:t>
            </a:r>
            <a:r>
              <a:rPr lang="en-US" baseline="30000" dirty="0" smtClean="0"/>
              <a:t>th</a:t>
            </a:r>
            <a:r>
              <a:rPr lang="en-US" dirty="0" smtClean="0"/>
              <a:t> and early 20</a:t>
            </a:r>
            <a:r>
              <a:rPr lang="en-US" baseline="30000" dirty="0" smtClean="0"/>
              <a:t>th</a:t>
            </a:r>
            <a:r>
              <a:rPr lang="en-US" dirty="0" smtClean="0"/>
              <a:t> centuries</a:t>
            </a:r>
            <a:endParaRPr lang="en-US" sz="4000" dirty="0" smtClean="0"/>
          </a:p>
          <a:p>
            <a:r>
              <a:rPr lang="en-US" dirty="0" smtClean="0"/>
              <a:t>Working class women were not able to participate in these new political processes</a:t>
            </a:r>
            <a:endParaRPr lang="en-US" sz="4400" dirty="0" smtClean="0"/>
          </a:p>
          <a:p>
            <a:endParaRPr lang="en-US" dirty="0"/>
          </a:p>
        </p:txBody>
      </p:sp>
    </p:spTree>
    <p:extLst>
      <p:ext uri="{BB962C8B-B14F-4D97-AF65-F5344CB8AC3E}">
        <p14:creationId xmlns:p14="http://schemas.microsoft.com/office/powerpoint/2010/main" val="38302553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Working</a:t>
            </a:r>
            <a:r>
              <a:rPr lang="en-US" dirty="0" smtClean="0"/>
              <a:t>-Class Women and Men</a:t>
            </a:r>
            <a:endParaRPr lang="en-US" dirty="0"/>
          </a:p>
        </p:txBody>
      </p:sp>
      <p:sp>
        <p:nvSpPr>
          <p:cNvPr id="3" name="Content Placeholder 2"/>
          <p:cNvSpPr>
            <a:spLocks noGrp="1"/>
          </p:cNvSpPr>
          <p:nvPr>
            <p:ph idx="1"/>
          </p:nvPr>
        </p:nvSpPr>
        <p:spPr>
          <a:xfrm>
            <a:off x="0" y="1000125"/>
            <a:ext cx="9144000" cy="5857875"/>
          </a:xfrm>
        </p:spPr>
        <p:txBody>
          <a:bodyPr>
            <a:normAutofit/>
          </a:bodyPr>
          <a:lstStyle/>
          <a:p>
            <a:r>
              <a:rPr lang="en-US" dirty="0"/>
              <a:t>Working-class women faced many obstacles in their lives during this time</a:t>
            </a:r>
            <a:endParaRPr lang="en-US" sz="4400" dirty="0"/>
          </a:p>
          <a:p>
            <a:pPr lvl="1"/>
            <a:r>
              <a:rPr lang="en-US" dirty="0"/>
              <a:t>Parents expected girls as young as </a:t>
            </a:r>
            <a:r>
              <a:rPr lang="en-US" dirty="0" smtClean="0"/>
              <a:t>ten to </a:t>
            </a:r>
            <a:r>
              <a:rPr lang="en-US" dirty="0"/>
              <a:t>contribute to the household </a:t>
            </a:r>
            <a:endParaRPr lang="en-US" sz="4000" dirty="0"/>
          </a:p>
          <a:p>
            <a:pPr lvl="1"/>
            <a:r>
              <a:rPr lang="en-US" dirty="0"/>
              <a:t>Many girls becoming </a:t>
            </a:r>
            <a:r>
              <a:rPr lang="en-US" dirty="0" smtClean="0"/>
              <a:t>domestic servants and </a:t>
            </a:r>
            <a:r>
              <a:rPr lang="en-US" dirty="0"/>
              <a:t>worked around </a:t>
            </a:r>
            <a:r>
              <a:rPr lang="en-US" dirty="0" smtClean="0"/>
              <a:t>16 hours </a:t>
            </a:r>
            <a:r>
              <a:rPr lang="en-US" dirty="0"/>
              <a:t>a day for </a:t>
            </a:r>
            <a:r>
              <a:rPr lang="en-US" dirty="0" smtClean="0"/>
              <a:t>6 ½ days </a:t>
            </a:r>
            <a:r>
              <a:rPr lang="en-US" dirty="0"/>
              <a:t>a week</a:t>
            </a:r>
            <a:endParaRPr lang="en-US" sz="4000" dirty="0"/>
          </a:p>
          <a:p>
            <a:pPr lvl="1"/>
            <a:r>
              <a:rPr lang="en-US" dirty="0"/>
              <a:t>Female servants were vulnerable to sexual abuse by their masters or their masters’ </a:t>
            </a:r>
            <a:r>
              <a:rPr lang="en-US" dirty="0" smtClean="0"/>
              <a:t>sons </a:t>
            </a:r>
            <a:endParaRPr lang="en-US" sz="4000" dirty="0"/>
          </a:p>
        </p:txBody>
      </p:sp>
    </p:spTree>
    <p:extLst>
      <p:ext uri="{BB962C8B-B14F-4D97-AF65-F5344CB8AC3E}">
        <p14:creationId xmlns:p14="http://schemas.microsoft.com/office/powerpoint/2010/main" val="30520117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Working</a:t>
            </a:r>
            <a:r>
              <a:rPr lang="en-US" dirty="0" smtClean="0"/>
              <a:t>-Class Women and Men</a:t>
            </a:r>
            <a:endParaRPr lang="en-US" dirty="0"/>
          </a:p>
        </p:txBody>
      </p:sp>
      <p:sp>
        <p:nvSpPr>
          <p:cNvPr id="3" name="Content Placeholder 2"/>
          <p:cNvSpPr>
            <a:spLocks noGrp="1"/>
          </p:cNvSpPr>
          <p:nvPr>
            <p:ph idx="1"/>
          </p:nvPr>
        </p:nvSpPr>
        <p:spPr>
          <a:xfrm>
            <a:off x="0" y="1000125"/>
            <a:ext cx="9144000" cy="5857875"/>
          </a:xfrm>
        </p:spPr>
        <p:txBody>
          <a:bodyPr>
            <a:normAutofit/>
          </a:bodyPr>
          <a:lstStyle/>
          <a:p>
            <a:r>
              <a:rPr lang="en-US" dirty="0" smtClean="0"/>
              <a:t>Many </a:t>
            </a:r>
            <a:r>
              <a:rPr lang="en-US" dirty="0"/>
              <a:t>women preferred working in a </a:t>
            </a:r>
            <a:r>
              <a:rPr lang="en-US" dirty="0" smtClean="0"/>
              <a:t>factory to </a:t>
            </a:r>
            <a:r>
              <a:rPr lang="en-US" dirty="0"/>
              <a:t>domestic life</a:t>
            </a:r>
            <a:endParaRPr lang="en-US" sz="4400" dirty="0"/>
          </a:p>
          <a:p>
            <a:pPr lvl="1"/>
            <a:r>
              <a:rPr lang="en-US" dirty="0"/>
              <a:t>Women typically worked in </a:t>
            </a:r>
            <a:r>
              <a:rPr lang="en-US" dirty="0" smtClean="0"/>
              <a:t>textiles (</a:t>
            </a:r>
            <a:r>
              <a:rPr lang="en-US" dirty="0"/>
              <a:t>fabrics) and </a:t>
            </a:r>
            <a:r>
              <a:rPr lang="en-US" dirty="0" smtClean="0"/>
              <a:t>clothing trades</a:t>
            </a:r>
            <a:endParaRPr lang="en-US" sz="4000" dirty="0"/>
          </a:p>
          <a:p>
            <a:pPr lvl="1"/>
            <a:r>
              <a:rPr lang="en-US" dirty="0"/>
              <a:t>New laws meant that women were not allowed to work in many of the most dangerous factories or industrial positions for safety reasons, but this also limited their earning </a:t>
            </a:r>
            <a:r>
              <a:rPr lang="en-US" dirty="0" smtClean="0"/>
              <a:t>ability</a:t>
            </a:r>
            <a:endParaRPr lang="en-US" sz="4000" dirty="0"/>
          </a:p>
        </p:txBody>
      </p:sp>
    </p:spTree>
    <p:extLst>
      <p:ext uri="{BB962C8B-B14F-4D97-AF65-F5344CB8AC3E}">
        <p14:creationId xmlns:p14="http://schemas.microsoft.com/office/powerpoint/2010/main" val="14363322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Working</a:t>
            </a:r>
            <a:r>
              <a:rPr lang="en-US" dirty="0" smtClean="0"/>
              <a:t>-Class Women and Men</a:t>
            </a:r>
            <a:endParaRPr lang="en-US" dirty="0"/>
          </a:p>
        </p:txBody>
      </p:sp>
      <p:sp>
        <p:nvSpPr>
          <p:cNvPr id="3" name="Content Placeholder 2"/>
          <p:cNvSpPr>
            <a:spLocks noGrp="1"/>
          </p:cNvSpPr>
          <p:nvPr>
            <p:ph idx="1"/>
          </p:nvPr>
        </p:nvSpPr>
        <p:spPr>
          <a:xfrm>
            <a:off x="4175124" y="1000125"/>
            <a:ext cx="4968876" cy="5857875"/>
          </a:xfrm>
        </p:spPr>
        <p:txBody>
          <a:bodyPr>
            <a:normAutofit/>
          </a:bodyPr>
          <a:lstStyle/>
          <a:p>
            <a:pPr marL="0" indent="0">
              <a:buNone/>
            </a:pPr>
            <a:endParaRPr lang="en-US" dirty="0" smtClean="0"/>
          </a:p>
          <a:p>
            <a:r>
              <a:rPr lang="en-US" dirty="0" smtClean="0"/>
              <a:t>Married </a:t>
            </a:r>
            <a:r>
              <a:rPr lang="en-US" dirty="0"/>
              <a:t>women with children were expected to stay at home regardless of their husbands </a:t>
            </a:r>
            <a:r>
              <a:rPr lang="en-US" dirty="0" smtClean="0"/>
              <a:t>income</a:t>
            </a:r>
            <a:endParaRPr lang="en-US" sz="4400" dirty="0"/>
          </a:p>
          <a:p>
            <a:pPr lvl="1"/>
            <a:r>
              <a:rPr lang="en-US" dirty="0"/>
              <a:t>These women were still expected to contribute and often </a:t>
            </a:r>
            <a:r>
              <a:rPr lang="en-US" dirty="0" smtClean="0"/>
              <a:t>sewed items </a:t>
            </a:r>
            <a:r>
              <a:rPr lang="en-US" dirty="0"/>
              <a:t>to be sold or </a:t>
            </a:r>
            <a:r>
              <a:rPr lang="en-US" dirty="0" smtClean="0"/>
              <a:t>washed other </a:t>
            </a:r>
            <a:r>
              <a:rPr lang="en-US" dirty="0"/>
              <a:t>people’s </a:t>
            </a:r>
            <a:r>
              <a:rPr lang="en-US" dirty="0" smtClean="0"/>
              <a:t>clothes</a:t>
            </a:r>
            <a:endParaRPr lang="en-US" sz="4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933" y="1412874"/>
            <a:ext cx="3514692" cy="5140893"/>
          </a:xfrm>
          <a:prstGeom prst="rect">
            <a:avLst/>
          </a:prstGeom>
        </p:spPr>
      </p:pic>
    </p:spTree>
    <p:extLst>
      <p:ext uri="{BB962C8B-B14F-4D97-AF65-F5344CB8AC3E}">
        <p14:creationId xmlns:p14="http://schemas.microsoft.com/office/powerpoint/2010/main" val="22512736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and German Unification</a:t>
            </a:r>
            <a:endParaRPr lang="en-US" dirty="0"/>
          </a:p>
        </p:txBody>
      </p:sp>
      <p:sp>
        <p:nvSpPr>
          <p:cNvPr id="3" name="Content Placeholder 2"/>
          <p:cNvSpPr>
            <a:spLocks noGrp="1"/>
          </p:cNvSpPr>
          <p:nvPr>
            <p:ph idx="1"/>
          </p:nvPr>
        </p:nvSpPr>
        <p:spPr/>
        <p:txBody>
          <a:bodyPr>
            <a:normAutofit/>
          </a:bodyPr>
          <a:lstStyle/>
          <a:p>
            <a:pPr lvl="0"/>
            <a:r>
              <a:rPr lang="en-US" dirty="0"/>
              <a:t>Language and National Identity Before 1871</a:t>
            </a:r>
            <a:endParaRPr lang="en-US" sz="3600" dirty="0"/>
          </a:p>
          <a:p>
            <a:pPr lvl="1"/>
            <a:r>
              <a:rPr lang="en-US" b="1" dirty="0"/>
              <a:t>Nationalism</a:t>
            </a:r>
            <a:r>
              <a:rPr lang="en-US" dirty="0"/>
              <a:t>: A political ideology that stresses people’s membership in nation – a community defined by a common culture and history as well as territory</a:t>
            </a:r>
            <a:endParaRPr lang="en-US" sz="3200" dirty="0"/>
          </a:p>
          <a:p>
            <a:pPr lvl="1"/>
            <a:r>
              <a:rPr lang="en-US" dirty="0"/>
              <a:t>Language was usually the crucial element in a feeling of national unity </a:t>
            </a:r>
            <a:endParaRPr lang="en-US" dirty="0" smtClean="0"/>
          </a:p>
          <a:p>
            <a:pPr lvl="1"/>
            <a:r>
              <a:rPr lang="en-US" dirty="0" smtClean="0"/>
              <a:t>The </a:t>
            </a:r>
            <a:r>
              <a:rPr lang="en-US" dirty="0"/>
              <a:t>idea of redrawing boundaries to fit linguistic, religious, or cultural differences was revolutionary</a:t>
            </a:r>
            <a:endParaRPr lang="en-US" sz="3200" dirty="0"/>
          </a:p>
          <a:p>
            <a:endParaRPr lang="en-US" dirty="0"/>
          </a:p>
        </p:txBody>
      </p:sp>
    </p:spTree>
    <p:extLst>
      <p:ext uri="{BB962C8B-B14F-4D97-AF65-F5344CB8AC3E}">
        <p14:creationId xmlns:p14="http://schemas.microsoft.com/office/powerpoint/2010/main" val="181289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and German Unification</a:t>
            </a:r>
            <a:endParaRPr lang="en-US" dirty="0"/>
          </a:p>
        </p:txBody>
      </p:sp>
      <p:sp>
        <p:nvSpPr>
          <p:cNvPr id="3" name="Content Placeholder 2"/>
          <p:cNvSpPr>
            <a:spLocks noGrp="1"/>
          </p:cNvSpPr>
          <p:nvPr>
            <p:ph idx="1"/>
          </p:nvPr>
        </p:nvSpPr>
        <p:spPr/>
        <p:txBody>
          <a:bodyPr>
            <a:normAutofit/>
          </a:bodyPr>
          <a:lstStyle/>
          <a:p>
            <a:r>
              <a:rPr lang="en-US" b="1" dirty="0"/>
              <a:t>Liberalism</a:t>
            </a:r>
            <a:r>
              <a:rPr lang="en-US" dirty="0"/>
              <a:t>: The middle-class ideology that asserted the sovereignty of people and demanded a constitutional government, a national parliament, and freedom of expression</a:t>
            </a:r>
            <a:endParaRPr lang="en-US" sz="3600" dirty="0"/>
          </a:p>
          <a:p>
            <a:pPr marL="0" indent="0">
              <a:buNone/>
            </a:pPr>
            <a:endParaRPr lang="en-US" dirty="0"/>
          </a:p>
        </p:txBody>
      </p:sp>
    </p:spTree>
    <p:extLst>
      <p:ext uri="{BB962C8B-B14F-4D97-AF65-F5344CB8AC3E}">
        <p14:creationId xmlns:p14="http://schemas.microsoft.com/office/powerpoint/2010/main" val="413224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and German Unification</a:t>
            </a:r>
            <a:endParaRPr lang="en-US" dirty="0"/>
          </a:p>
        </p:txBody>
      </p:sp>
      <p:sp>
        <p:nvSpPr>
          <p:cNvPr id="3" name="Content Placeholder 2"/>
          <p:cNvSpPr>
            <a:spLocks noGrp="1"/>
          </p:cNvSpPr>
          <p:nvPr>
            <p:ph idx="1"/>
          </p:nvPr>
        </p:nvSpPr>
        <p:spPr>
          <a:xfrm>
            <a:off x="457200" y="1825324"/>
            <a:ext cx="5095181" cy="4674677"/>
          </a:xfrm>
        </p:spPr>
        <p:txBody>
          <a:bodyPr>
            <a:normAutofit/>
          </a:bodyPr>
          <a:lstStyle/>
          <a:p>
            <a:pPr lvl="0"/>
            <a:r>
              <a:rPr lang="en-US" dirty="0"/>
              <a:t>The Unification of Germany</a:t>
            </a:r>
            <a:endParaRPr lang="en-US" sz="3600" dirty="0"/>
          </a:p>
          <a:p>
            <a:pPr lvl="1"/>
            <a:r>
              <a:rPr lang="en-US" b="1" dirty="0"/>
              <a:t>Otto Von Bismarck:</a:t>
            </a:r>
            <a:r>
              <a:rPr lang="en-US" dirty="0"/>
              <a:t> The chancellor of Prussia who is responsible for the creation of the German Empire in 1871, after military victories over Denmark, Austria, and </a:t>
            </a:r>
            <a:r>
              <a:rPr lang="en-US" dirty="0" smtClean="0"/>
              <a:t>France</a:t>
            </a:r>
            <a:endParaRPr lang="en-US" sz="3200" dirty="0"/>
          </a:p>
        </p:txBody>
      </p:sp>
      <p:pic>
        <p:nvPicPr>
          <p:cNvPr id="5" name="Picture 4"/>
          <p:cNvPicPr>
            <a:picLocks noChangeAspect="1"/>
          </p:cNvPicPr>
          <p:nvPr/>
        </p:nvPicPr>
        <p:blipFill>
          <a:blip r:embed="rId2"/>
          <a:stretch>
            <a:fillRect/>
          </a:stretch>
        </p:blipFill>
        <p:spPr>
          <a:xfrm>
            <a:off x="5969000" y="1999655"/>
            <a:ext cx="2794000" cy="407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36081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0" y="1000125"/>
            <a:ext cx="5873750" cy="5857875"/>
          </a:xfrm>
        </p:spPr>
        <p:txBody>
          <a:bodyPr>
            <a:normAutofit/>
          </a:bodyPr>
          <a:lstStyle/>
          <a:p>
            <a:r>
              <a:rPr lang="en-US" dirty="0"/>
              <a:t>In English-speaking countries, the period from 1850 to 1914 is known as the </a:t>
            </a:r>
            <a:r>
              <a:rPr lang="en-US" dirty="0" smtClean="0"/>
              <a:t>Victorian Age</a:t>
            </a:r>
            <a:endParaRPr lang="en-US" sz="4400" dirty="0"/>
          </a:p>
          <a:p>
            <a:pPr lvl="1"/>
            <a:r>
              <a:rPr lang="en-US" dirty="0"/>
              <a:t>This expression refers to not only the reign of Queen </a:t>
            </a:r>
            <a:r>
              <a:rPr lang="en-US" dirty="0" smtClean="0"/>
              <a:t>Victoria of </a:t>
            </a:r>
            <a:r>
              <a:rPr lang="en-US" dirty="0"/>
              <a:t>England but to rules of behavior and to an </a:t>
            </a:r>
            <a:r>
              <a:rPr lang="en-US" dirty="0" smtClean="0"/>
              <a:t>ideology surrounding </a:t>
            </a:r>
            <a:r>
              <a:rPr lang="en-US" dirty="0"/>
              <a:t>the family and relations between men and women</a:t>
            </a:r>
            <a:endParaRPr lang="en-US" sz="4000" dirty="0"/>
          </a:p>
          <a:p>
            <a:pPr lvl="1"/>
            <a:r>
              <a:rPr lang="en-US" dirty="0"/>
              <a:t>Victorians emphasized differences in race, socio-economic level, and </a:t>
            </a:r>
            <a:r>
              <a:rPr lang="en-US" dirty="0" smtClean="0"/>
              <a:t>gender</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0391" y="1889124"/>
            <a:ext cx="2781984" cy="4016375"/>
          </a:xfrm>
          <a:prstGeom prst="rect">
            <a:avLst/>
          </a:prstGeom>
        </p:spPr>
      </p:pic>
    </p:spTree>
    <p:extLst>
      <p:ext uri="{BB962C8B-B14F-4D97-AF65-F5344CB8AC3E}">
        <p14:creationId xmlns:p14="http://schemas.microsoft.com/office/powerpoint/2010/main" val="38350801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and German Unification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Nationalism After 1871</a:t>
            </a:r>
            <a:endParaRPr lang="en-US" sz="3600" dirty="0"/>
          </a:p>
          <a:p>
            <a:pPr lvl="1"/>
            <a:r>
              <a:rPr lang="en-US" dirty="0"/>
              <a:t>Politicians began to manipulate public opinion to help their governments</a:t>
            </a:r>
            <a:endParaRPr lang="en-US" sz="3200" dirty="0"/>
          </a:p>
          <a:p>
            <a:pPr lvl="1"/>
            <a:r>
              <a:rPr lang="en-US" dirty="0"/>
              <a:t>Governments realized the advantaged of having an educated population and began opening schools in every town and city</a:t>
            </a:r>
            <a:endParaRPr lang="en-US" sz="3200" dirty="0"/>
          </a:p>
          <a:p>
            <a:pPr lvl="2"/>
            <a:r>
              <a:rPr lang="en-US" dirty="0"/>
              <a:t>The spread of literacy allowed politicians and journalists to appeal to the emotions of the poor, diverting their anger from their employers to foreigners and their votes from socialist to nationalist political parties</a:t>
            </a:r>
            <a:endParaRPr lang="en-US" sz="2800" dirty="0"/>
          </a:p>
          <a:p>
            <a:pPr lvl="1"/>
            <a:r>
              <a:rPr lang="en-US" dirty="0" smtClean="0"/>
              <a:t>Western </a:t>
            </a:r>
            <a:r>
              <a:rPr lang="en-US" dirty="0"/>
              <a:t>culture in the late 19</a:t>
            </a:r>
            <a:r>
              <a:rPr lang="en-US" baseline="30000" dirty="0"/>
              <a:t>th</a:t>
            </a:r>
            <a:r>
              <a:rPr lang="en-US" dirty="0"/>
              <a:t> century exalted the powerful over the weak, men over women, rich over poor, Europeans over other races, and humans over nature</a:t>
            </a:r>
            <a:endParaRPr lang="en-US" sz="3200" dirty="0"/>
          </a:p>
          <a:p>
            <a:pPr lvl="2"/>
            <a:r>
              <a:rPr lang="en-US" dirty="0"/>
              <a:t>This led to the concept of </a:t>
            </a:r>
            <a:r>
              <a:rPr lang="en-US" b="1" dirty="0"/>
              <a:t>Social Darwinism</a:t>
            </a:r>
            <a:r>
              <a:rPr lang="en-US" dirty="0"/>
              <a:t>, where people applied Charles Darwin’s theory of “survival of the fittest” to humanity, arguing that certain people are biologically superior to others and meant to be more successful</a:t>
            </a:r>
            <a:endParaRPr lang="en-US" sz="2800" dirty="0"/>
          </a:p>
        </p:txBody>
      </p:sp>
    </p:spTree>
    <p:extLst>
      <p:ext uri="{BB962C8B-B14F-4D97-AF65-F5344CB8AC3E}">
        <p14:creationId xmlns:p14="http://schemas.microsoft.com/office/powerpoint/2010/main" val="4265852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3905250" y="1000125"/>
            <a:ext cx="5238750" cy="5857875"/>
          </a:xfrm>
        </p:spPr>
        <p:txBody>
          <a:bodyPr>
            <a:normAutofit/>
          </a:bodyPr>
          <a:lstStyle/>
          <a:p>
            <a:pPr lvl="1"/>
            <a:r>
              <a:rPr lang="en-US" dirty="0" smtClean="0"/>
              <a:t>They </a:t>
            </a:r>
            <a:r>
              <a:rPr lang="en-US" dirty="0"/>
              <a:t>stressed the </a:t>
            </a:r>
            <a:r>
              <a:rPr lang="en-US" dirty="0" smtClean="0"/>
              <a:t>romantic aspects </a:t>
            </a:r>
            <a:r>
              <a:rPr lang="en-US" dirty="0"/>
              <a:t>of both love and marriage as well as duty to </a:t>
            </a:r>
            <a:r>
              <a:rPr lang="en-US" dirty="0" smtClean="0"/>
              <a:t>family/religion</a:t>
            </a:r>
            <a:endParaRPr lang="en-US" sz="4000" dirty="0"/>
          </a:p>
          <a:p>
            <a:pPr lvl="1"/>
            <a:r>
              <a:rPr lang="en-US" dirty="0"/>
              <a:t>They contrasted the masculine ideals of </a:t>
            </a:r>
            <a:r>
              <a:rPr lang="en-US" dirty="0" smtClean="0"/>
              <a:t>strength and courage with </a:t>
            </a:r>
            <a:r>
              <a:rPr lang="en-US" dirty="0"/>
              <a:t>the feminine ideals of </a:t>
            </a:r>
            <a:r>
              <a:rPr lang="en-US" dirty="0" smtClean="0"/>
              <a:t>beauty and kindness</a:t>
            </a:r>
            <a:endParaRPr lang="en-US" sz="4000" dirty="0"/>
          </a:p>
          <a:p>
            <a:pPr lvl="1"/>
            <a:r>
              <a:rPr lang="en-US" dirty="0"/>
              <a:t>The home was seen as a safe refuge from the dog-eat-dog world of </a:t>
            </a:r>
            <a:r>
              <a:rPr lang="en-US" dirty="0" smtClean="0"/>
              <a:t>competitive capitalism</a:t>
            </a:r>
            <a:endParaRPr lang="en-US" sz="4000" dirty="0"/>
          </a:p>
        </p:txBody>
      </p:sp>
      <p:pic>
        <p:nvPicPr>
          <p:cNvPr id="4" name="Picture 3"/>
          <p:cNvPicPr>
            <a:picLocks noChangeAspect="1"/>
          </p:cNvPicPr>
          <p:nvPr/>
        </p:nvPicPr>
        <p:blipFill>
          <a:blip r:embed="rId2"/>
          <a:stretch>
            <a:fillRect/>
          </a:stretch>
        </p:blipFill>
        <p:spPr>
          <a:xfrm>
            <a:off x="429089" y="1333499"/>
            <a:ext cx="3853985" cy="5000625"/>
          </a:xfrm>
          <a:prstGeom prst="rect">
            <a:avLst/>
          </a:prstGeom>
        </p:spPr>
      </p:pic>
    </p:spTree>
    <p:extLst>
      <p:ext uri="{BB962C8B-B14F-4D97-AF65-F5344CB8AC3E}">
        <p14:creationId xmlns:p14="http://schemas.microsoft.com/office/powerpoint/2010/main" val="36734892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0" y="1317625"/>
            <a:ext cx="4603750" cy="5540375"/>
          </a:xfrm>
        </p:spPr>
        <p:txBody>
          <a:bodyPr>
            <a:normAutofit/>
          </a:bodyPr>
          <a:lstStyle/>
          <a:p>
            <a:r>
              <a:rPr lang="en-US" dirty="0"/>
              <a:t>Men and women were put in </a:t>
            </a:r>
            <a:r>
              <a:rPr lang="en-US" dirty="0" smtClean="0"/>
              <a:t>“separate spheres”</a:t>
            </a:r>
            <a:endParaRPr lang="en-US" sz="4400" dirty="0"/>
          </a:p>
          <a:p>
            <a:pPr lvl="1"/>
            <a:r>
              <a:rPr lang="en-US" dirty="0"/>
              <a:t>Men went to work and spent time at men’s clubs</a:t>
            </a:r>
            <a:endParaRPr lang="en-US" sz="4000" dirty="0"/>
          </a:p>
          <a:p>
            <a:pPr lvl="1"/>
            <a:r>
              <a:rPr lang="en-US" dirty="0"/>
              <a:t>Women were in charge of rearing the </a:t>
            </a:r>
            <a:r>
              <a:rPr lang="en-US" dirty="0" smtClean="0"/>
              <a:t>children , </a:t>
            </a:r>
            <a:r>
              <a:rPr lang="en-US" dirty="0"/>
              <a:t>running the </a:t>
            </a:r>
            <a:r>
              <a:rPr lang="en-US" dirty="0" smtClean="0"/>
              <a:t>household, </a:t>
            </a:r>
            <a:r>
              <a:rPr lang="en-US" dirty="0"/>
              <a:t>and spending the family money to enhance the family’s </a:t>
            </a:r>
            <a:r>
              <a:rPr lang="en-US" dirty="0" smtClean="0"/>
              <a:t>social status</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2248" y="1317625"/>
            <a:ext cx="3840758" cy="5016500"/>
          </a:xfrm>
          <a:prstGeom prst="rect">
            <a:avLst/>
          </a:prstGeom>
        </p:spPr>
      </p:pic>
    </p:spTree>
    <p:extLst>
      <p:ext uri="{BB962C8B-B14F-4D97-AF65-F5344CB8AC3E}">
        <p14:creationId xmlns:p14="http://schemas.microsoft.com/office/powerpoint/2010/main" val="2365051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0" y="1000125"/>
            <a:ext cx="9144000" cy="5857875"/>
          </a:xfrm>
        </p:spPr>
        <p:txBody>
          <a:bodyPr>
            <a:normAutofit/>
          </a:bodyPr>
          <a:lstStyle/>
          <a:p>
            <a:r>
              <a:rPr lang="en-US" dirty="0" smtClean="0"/>
              <a:t>Plumbing</a:t>
            </a:r>
            <a:r>
              <a:rPr lang="en-US" dirty="0"/>
              <a:t>, central heating, and gas/electricity gradually helped middle class families </a:t>
            </a:r>
            <a:endParaRPr lang="en-US" sz="4400" dirty="0"/>
          </a:p>
          <a:p>
            <a:r>
              <a:rPr lang="en-US" dirty="0"/>
              <a:t>The most important duty of middle-class women was the raising of children</a:t>
            </a:r>
            <a:endParaRPr lang="en-US" sz="4400" dirty="0"/>
          </a:p>
          <a:p>
            <a:pPr lvl="1"/>
            <a:r>
              <a:rPr lang="en-US" dirty="0"/>
              <a:t>Unlike women from previous eras who had other people raise their children, Victorian mothers were personally involved in the process</a:t>
            </a:r>
            <a:endParaRPr lang="en-US" sz="4000" dirty="0"/>
          </a:p>
          <a:p>
            <a:pPr lvl="1"/>
            <a:r>
              <a:rPr lang="en-US" dirty="0"/>
              <a:t>Boys were groomed for </a:t>
            </a:r>
            <a:r>
              <a:rPr lang="en-US" dirty="0" smtClean="0"/>
              <a:t>business and </a:t>
            </a:r>
            <a:r>
              <a:rPr lang="en-US" dirty="0"/>
              <a:t>girls were trained in tasks that offered no </a:t>
            </a:r>
            <a:r>
              <a:rPr lang="en-US" dirty="0" smtClean="0"/>
              <a:t>monetary reward </a:t>
            </a:r>
            <a:r>
              <a:rPr lang="en-US" dirty="0"/>
              <a:t>or professional preparation</a:t>
            </a:r>
            <a:endParaRPr lang="en-US" sz="4000" dirty="0"/>
          </a:p>
        </p:txBody>
      </p:sp>
    </p:spTree>
    <p:extLst>
      <p:ext uri="{BB962C8B-B14F-4D97-AF65-F5344CB8AC3E}">
        <p14:creationId xmlns:p14="http://schemas.microsoft.com/office/powerpoint/2010/main" val="3522313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0" y="1000125"/>
            <a:ext cx="9144000" cy="5857875"/>
          </a:xfrm>
        </p:spPr>
        <p:txBody>
          <a:bodyPr>
            <a:normAutofit/>
          </a:bodyPr>
          <a:lstStyle/>
          <a:p>
            <a:r>
              <a:rPr lang="en-US" dirty="0"/>
              <a:t>Women were considered </a:t>
            </a:r>
            <a:r>
              <a:rPr lang="en-US" dirty="0" smtClean="0"/>
              <a:t>“minors for </a:t>
            </a:r>
            <a:r>
              <a:rPr lang="en-US" dirty="0"/>
              <a:t>life” in most European countries, meaning that they were subject to their </a:t>
            </a:r>
            <a:r>
              <a:rPr lang="en-US" dirty="0" smtClean="0"/>
              <a:t>fathers or husbands</a:t>
            </a:r>
            <a:endParaRPr lang="en-US" sz="4400" dirty="0"/>
          </a:p>
          <a:p>
            <a:r>
              <a:rPr lang="en-US" dirty="0"/>
              <a:t>Jobs that required higher education were closed to women</a:t>
            </a:r>
            <a:endParaRPr lang="en-US" sz="4400" dirty="0"/>
          </a:p>
          <a:p>
            <a:pPr lvl="1"/>
            <a:r>
              <a:rPr lang="en-US" dirty="0"/>
              <a:t>Until late in the 19</a:t>
            </a:r>
            <a:r>
              <a:rPr lang="en-US" baseline="30000" dirty="0"/>
              <a:t>th</a:t>
            </a:r>
            <a:r>
              <a:rPr lang="en-US" dirty="0"/>
              <a:t> century few </a:t>
            </a:r>
            <a:r>
              <a:rPr lang="en-US" dirty="0" smtClean="0"/>
              <a:t>universities granted </a:t>
            </a:r>
            <a:r>
              <a:rPr lang="en-US" dirty="0"/>
              <a:t>degrees to </a:t>
            </a:r>
            <a:r>
              <a:rPr lang="en-US" dirty="0" smtClean="0"/>
              <a:t>women</a:t>
            </a:r>
            <a:endParaRPr lang="en-US" sz="4000" dirty="0"/>
          </a:p>
        </p:txBody>
      </p:sp>
    </p:spTree>
    <p:extLst>
      <p:ext uri="{BB962C8B-B14F-4D97-AF65-F5344CB8AC3E}">
        <p14:creationId xmlns:p14="http://schemas.microsoft.com/office/powerpoint/2010/main" val="1799397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Victorian </a:t>
            </a:r>
            <a:r>
              <a:rPr lang="en-US" sz="3200" dirty="0" smtClean="0"/>
              <a:t>Age and Women’s “Separate Sphere”</a:t>
            </a:r>
            <a:endParaRPr lang="en-US" sz="3200" dirty="0"/>
          </a:p>
        </p:txBody>
      </p:sp>
      <p:sp>
        <p:nvSpPr>
          <p:cNvPr id="3" name="Content Placeholder 2"/>
          <p:cNvSpPr>
            <a:spLocks noGrp="1"/>
          </p:cNvSpPr>
          <p:nvPr>
            <p:ph idx="1"/>
          </p:nvPr>
        </p:nvSpPr>
        <p:spPr>
          <a:xfrm>
            <a:off x="0" y="1000125"/>
            <a:ext cx="9144000" cy="5857875"/>
          </a:xfrm>
        </p:spPr>
        <p:txBody>
          <a:bodyPr>
            <a:normAutofit/>
          </a:bodyPr>
          <a:lstStyle/>
          <a:p>
            <a:r>
              <a:rPr lang="en-US" dirty="0" smtClean="0"/>
              <a:t>The </a:t>
            </a:r>
            <a:r>
              <a:rPr lang="en-US" dirty="0"/>
              <a:t>first profession to open up to women was </a:t>
            </a:r>
            <a:r>
              <a:rPr lang="en-US" dirty="0" smtClean="0"/>
              <a:t>teaching as </a:t>
            </a:r>
            <a:r>
              <a:rPr lang="en-US" dirty="0"/>
              <a:t>more and more countries passed laws calling for </a:t>
            </a:r>
            <a:r>
              <a:rPr lang="en-US" dirty="0" smtClean="0"/>
              <a:t>universal compulsory education </a:t>
            </a:r>
            <a:endParaRPr lang="en-US" sz="4400" dirty="0"/>
          </a:p>
          <a:p>
            <a:pPr lvl="1"/>
            <a:r>
              <a:rPr lang="en-US" dirty="0"/>
              <a:t>However, this only applied to </a:t>
            </a:r>
            <a:r>
              <a:rPr lang="en-US" dirty="0" smtClean="0"/>
              <a:t>single women</a:t>
            </a:r>
            <a:r>
              <a:rPr lang="en-US" dirty="0"/>
              <a:t>, as married women were expected to get pregnant as soon as they were married</a:t>
            </a:r>
            <a:endParaRPr lang="en-US" sz="4000" dirty="0"/>
          </a:p>
          <a:p>
            <a:r>
              <a:rPr lang="en-US" dirty="0"/>
              <a:t>Some women began to </a:t>
            </a:r>
            <a:r>
              <a:rPr lang="en-US" dirty="0" smtClean="0"/>
              <a:t>organize to fight against prostitution, alcohol, and labor</a:t>
            </a:r>
            <a:endParaRPr lang="en-US" sz="4400" dirty="0"/>
          </a:p>
        </p:txBody>
      </p:sp>
    </p:spTree>
    <p:extLst>
      <p:ext uri="{BB962C8B-B14F-4D97-AF65-F5344CB8AC3E}">
        <p14:creationId xmlns:p14="http://schemas.microsoft.com/office/powerpoint/2010/main" val="4441699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6"/>
            <a:ext cx="9144000" cy="952500"/>
          </a:xfrm>
        </p:spPr>
        <p:txBody>
          <a:bodyPr>
            <a:normAutofit/>
          </a:bodyPr>
          <a:lstStyle/>
          <a:p>
            <a:r>
              <a:rPr lang="en-US" dirty="0" smtClean="0"/>
              <a:t>Labor </a:t>
            </a:r>
            <a:r>
              <a:rPr lang="en-US" dirty="0" smtClean="0"/>
              <a:t>Movements and Socialist Politics</a:t>
            </a:r>
            <a:endParaRPr lang="en-US" dirty="0"/>
          </a:p>
        </p:txBody>
      </p:sp>
      <p:sp>
        <p:nvSpPr>
          <p:cNvPr id="3" name="Content Placeholder 2"/>
          <p:cNvSpPr>
            <a:spLocks noGrp="1"/>
          </p:cNvSpPr>
          <p:nvPr>
            <p:ph idx="1"/>
          </p:nvPr>
        </p:nvSpPr>
        <p:spPr>
          <a:xfrm>
            <a:off x="0" y="984251"/>
            <a:ext cx="9144000" cy="5873749"/>
          </a:xfrm>
        </p:spPr>
        <p:txBody>
          <a:bodyPr>
            <a:normAutofit/>
          </a:bodyPr>
          <a:lstStyle/>
          <a:p>
            <a:r>
              <a:rPr lang="en-US" dirty="0" smtClean="0"/>
              <a:t>Socialism was </a:t>
            </a:r>
            <a:r>
              <a:rPr lang="en-US" dirty="0"/>
              <a:t>an ideology developed by radical thinkers who questioned the sanctity of private property and argued in support of industrial workers against their </a:t>
            </a:r>
            <a:r>
              <a:rPr lang="en-US" dirty="0" smtClean="0"/>
              <a:t>employers</a:t>
            </a:r>
            <a:endParaRPr lang="en-US" sz="4400" dirty="0"/>
          </a:p>
        </p:txBody>
      </p:sp>
    </p:spTree>
    <p:extLst>
      <p:ext uri="{BB962C8B-B14F-4D97-AF65-F5344CB8AC3E}">
        <p14:creationId xmlns:p14="http://schemas.microsoft.com/office/powerpoint/2010/main" val="821028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6"/>
            <a:ext cx="9144000" cy="952500"/>
          </a:xfrm>
        </p:spPr>
        <p:txBody>
          <a:bodyPr>
            <a:normAutofit/>
          </a:bodyPr>
          <a:lstStyle/>
          <a:p>
            <a:r>
              <a:rPr lang="en-US" dirty="0" smtClean="0"/>
              <a:t>Labor </a:t>
            </a:r>
            <a:r>
              <a:rPr lang="en-US" dirty="0" smtClean="0"/>
              <a:t>Movements and Socialist Politics</a:t>
            </a:r>
            <a:endParaRPr lang="en-US" dirty="0"/>
          </a:p>
        </p:txBody>
      </p:sp>
      <p:sp>
        <p:nvSpPr>
          <p:cNvPr id="3" name="Content Placeholder 2"/>
          <p:cNvSpPr>
            <a:spLocks noGrp="1"/>
          </p:cNvSpPr>
          <p:nvPr>
            <p:ph idx="1"/>
          </p:nvPr>
        </p:nvSpPr>
        <p:spPr>
          <a:xfrm>
            <a:off x="0" y="984251"/>
            <a:ext cx="9144000" cy="5873749"/>
          </a:xfrm>
        </p:spPr>
        <p:txBody>
          <a:bodyPr>
            <a:normAutofit/>
          </a:bodyPr>
          <a:lstStyle/>
          <a:p>
            <a:r>
              <a:rPr lang="en-US" dirty="0" smtClean="0"/>
              <a:t>Labor </a:t>
            </a:r>
            <a:r>
              <a:rPr lang="en-US" dirty="0" smtClean="0"/>
              <a:t>Unions were </a:t>
            </a:r>
            <a:r>
              <a:rPr lang="en-US" dirty="0"/>
              <a:t>organizations formed by industrial workers to defend their interests in negotiations with employers</a:t>
            </a:r>
            <a:endParaRPr lang="en-US" sz="4400" dirty="0"/>
          </a:p>
          <a:p>
            <a:pPr lvl="1"/>
            <a:r>
              <a:rPr lang="en-US" dirty="0"/>
              <a:t>Labor unions fought not only for better wages but also improved </a:t>
            </a:r>
            <a:r>
              <a:rPr lang="en-US" dirty="0" smtClean="0"/>
              <a:t>working conditions and </a:t>
            </a:r>
            <a:r>
              <a:rPr lang="en-US" dirty="0"/>
              <a:t>insurance against </a:t>
            </a:r>
            <a:r>
              <a:rPr lang="en-US" dirty="0" smtClean="0"/>
              <a:t>illness, accidents, disability, </a:t>
            </a:r>
            <a:r>
              <a:rPr lang="en-US" dirty="0"/>
              <a:t>and </a:t>
            </a:r>
            <a:r>
              <a:rPr lang="en-US" dirty="0" smtClean="0"/>
              <a:t>old age</a:t>
            </a:r>
            <a:endParaRPr lang="en-US" sz="4000" dirty="0"/>
          </a:p>
          <a:p>
            <a:endParaRPr lang="en-US" dirty="0"/>
          </a:p>
        </p:txBody>
      </p:sp>
    </p:spTree>
    <p:extLst>
      <p:ext uri="{BB962C8B-B14F-4D97-AF65-F5344CB8AC3E}">
        <p14:creationId xmlns:p14="http://schemas.microsoft.com/office/powerpoint/2010/main" val="2878235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Words>1096</Words>
  <Application>Microsoft Macintosh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Chapter 26 The New Power Balance </vt:lpstr>
      <vt:lpstr>Victorian Age and Women’s “Separate Sphere”</vt:lpstr>
      <vt:lpstr>Victorian Age and Women’s “Separate Sphere”</vt:lpstr>
      <vt:lpstr>Victorian Age and Women’s “Separate Sphere”</vt:lpstr>
      <vt:lpstr>Victorian Age and Women’s “Separate Sphere”</vt:lpstr>
      <vt:lpstr>Victorian Age and Women’s “Separate Sphere”</vt:lpstr>
      <vt:lpstr>Victorian Age and Women’s “Separate Sphere”</vt:lpstr>
      <vt:lpstr>Labor Movements and Socialist Politics</vt:lpstr>
      <vt:lpstr>Labor Movements and Socialist Politics</vt:lpstr>
      <vt:lpstr>Labor Movements and Socialist Politics</vt:lpstr>
      <vt:lpstr>Labor Movements and Socialist Politics</vt:lpstr>
      <vt:lpstr>MATH! NOOOOOOOOOOO!</vt:lpstr>
      <vt:lpstr>Labor Movements and Socialist Politics</vt:lpstr>
      <vt:lpstr>Working-Class Women and Men</vt:lpstr>
      <vt:lpstr>Working-Class Women and Men</vt:lpstr>
      <vt:lpstr>Working-Class Women and Men</vt:lpstr>
      <vt:lpstr>Italian and German Unification</vt:lpstr>
      <vt:lpstr>Italian and German Unification</vt:lpstr>
      <vt:lpstr>Italian and German Unification</vt:lpstr>
      <vt:lpstr>Italian and German Unification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The New Power Balance</dc:title>
  <dc:creator>Brian Banks</dc:creator>
  <cp:lastModifiedBy>Brian Banks</cp:lastModifiedBy>
  <cp:revision>11</cp:revision>
  <dcterms:created xsi:type="dcterms:W3CDTF">2015-02-24T15:20:03Z</dcterms:created>
  <dcterms:modified xsi:type="dcterms:W3CDTF">2016-02-26T13:56:35Z</dcterms:modified>
</cp:coreProperties>
</file>