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1" autoAdjust="0"/>
    <p:restoredTop sz="94660" autoAdjust="0"/>
  </p:normalViewPr>
  <p:slideViewPr>
    <p:cSldViewPr>
      <p:cViewPr varScale="1">
        <p:scale>
          <a:sx n="65" d="100"/>
          <a:sy n="65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76165-62D3-1049-A458-EFC4B0F490E9}" type="datetimeFigureOut">
              <a:rPr lang="en-US" smtClean="0"/>
              <a:t>9/16/15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B8EC6-3DEE-FD4E-B6FC-A83272A1B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8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25602" name="Rectangle 2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charset="0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6B4532-A262-4743-920E-A555981181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30D06-9857-6549-9BE8-FB83839A8C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0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AFC1C-1F85-D74D-97EA-700F0200DE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7E804-84D6-7C4B-936F-AAF4F656D7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2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41FAC-3CA8-D244-ABD7-578077A8FF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8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CE38B-DBD3-0F4E-BBAD-CE082D64C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2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452E0-B1FF-3E47-A27D-6280104F2D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4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EE48E-6AF5-E34D-8123-C8F428C5D1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2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7B1FA-3D3E-1F41-9F84-5055F1C05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D83D1-4328-1F47-8ED6-29E3C939E2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3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B25AE-7651-1C4E-B229-A1C245E1C4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9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04" name="Group 28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4579" name="Rectangle 3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4E4FFCC-775E-5D48-AD98-48BE7EC1F64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2.4 Ancient Rome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2175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Technology and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495800"/>
          </a:xfrm>
        </p:spPr>
        <p:txBody>
          <a:bodyPr/>
          <a:lstStyle/>
          <a:p>
            <a:r>
              <a:rPr lang="en-US" sz="3300" dirty="0"/>
              <a:t>Roman engineering was the best the world had seen</a:t>
            </a:r>
            <a:endParaRPr lang="en-US" sz="2900" dirty="0"/>
          </a:p>
          <a:p>
            <a:r>
              <a:rPr lang="en-US" sz="3300" b="1" dirty="0"/>
              <a:t>Aqueducts</a:t>
            </a:r>
            <a:r>
              <a:rPr lang="en-US" sz="3300" dirty="0"/>
              <a:t>: Carried water from its source to an urban center</a:t>
            </a:r>
            <a:endParaRPr lang="en-US" sz="29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191000"/>
            <a:ext cx="6553200" cy="1785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38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Technology and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495800"/>
          </a:xfrm>
        </p:spPr>
        <p:txBody>
          <a:bodyPr/>
          <a:lstStyle/>
          <a:p>
            <a:r>
              <a:rPr lang="en-US" sz="3300" dirty="0"/>
              <a:t>After Augustus, expansion slows </a:t>
            </a:r>
            <a:endParaRPr lang="en-US" sz="3300" dirty="0"/>
          </a:p>
          <a:p>
            <a:pPr lvl="1"/>
            <a:r>
              <a:rPr lang="en-US" sz="2800" dirty="0" smtClean="0"/>
              <a:t>More land = more problems</a:t>
            </a:r>
            <a:endParaRPr lang="en-US" sz="2400" dirty="0"/>
          </a:p>
          <a:p>
            <a:r>
              <a:rPr lang="en-US" sz="3300" dirty="0"/>
              <a:t>Constantine becomes emperor and reunited Rome in 324</a:t>
            </a:r>
            <a:endParaRPr lang="en-US" sz="2900" dirty="0"/>
          </a:p>
          <a:p>
            <a:pPr lvl="1"/>
            <a:r>
              <a:rPr lang="en-US" dirty="0"/>
              <a:t>Wins a battle, sees a cross in the sky</a:t>
            </a:r>
            <a:endParaRPr lang="en-US" sz="2200" dirty="0"/>
          </a:p>
          <a:p>
            <a:pPr lvl="1"/>
            <a:r>
              <a:rPr lang="en-US" dirty="0"/>
              <a:t>Makes Christianity official Roman religion (changes Europe forever)</a:t>
            </a:r>
            <a:endParaRPr lang="en-US" sz="2200" dirty="0"/>
          </a:p>
          <a:p>
            <a:pPr lvl="1"/>
            <a:r>
              <a:rPr lang="en-US" dirty="0"/>
              <a:t>Capital moves to Constantinople (Byzantium)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6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Creation of a Mediterranean </a:t>
            </a:r>
            <a:r>
              <a:rPr lang="en-US" dirty="0" smtClean="0"/>
              <a:t>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2"/>
              </a:buClr>
              <a:buSzPct val="75000"/>
            </a:pPr>
            <a:r>
              <a:rPr lang="en-US" sz="2400" dirty="0"/>
              <a:t>Location makes it ideal for Mediterranean conquest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438400"/>
            <a:ext cx="5334000" cy="3544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00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 Republic of </a:t>
            </a:r>
            <a:r>
              <a:rPr lang="en-US" dirty="0" smtClean="0"/>
              <a:t>Farmers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300" dirty="0"/>
              <a:t>Land became basis for wealth</a:t>
            </a:r>
            <a:endParaRPr lang="en-US" sz="2900" dirty="0"/>
          </a:p>
          <a:p>
            <a:r>
              <a:rPr lang="en-US" sz="3300" dirty="0"/>
              <a:t>The Senate: Council of Elders, important in Roman politics</a:t>
            </a:r>
            <a:endParaRPr lang="en-US" sz="2900" dirty="0"/>
          </a:p>
          <a:p>
            <a:r>
              <a:rPr lang="en-US" sz="3300" b="1" dirty="0"/>
              <a:t>Roman Republic</a:t>
            </a:r>
            <a:r>
              <a:rPr lang="en-US" sz="3300" dirty="0"/>
              <a:t>: Not a democracy, rich votes count for more</a:t>
            </a:r>
            <a:endParaRPr lang="en-US" sz="2900" dirty="0"/>
          </a:p>
          <a:p>
            <a:pPr lvl="1"/>
            <a:r>
              <a:rPr lang="en-US" b="1" dirty="0"/>
              <a:t>Consuls</a:t>
            </a:r>
            <a:r>
              <a:rPr lang="en-US" dirty="0"/>
              <a:t>: Two heads of state at once</a:t>
            </a:r>
            <a:endParaRPr lang="en-US" sz="2200" dirty="0"/>
          </a:p>
          <a:p>
            <a:pPr lvl="1"/>
            <a:r>
              <a:rPr lang="en-US" b="1" dirty="0"/>
              <a:t>Senate</a:t>
            </a:r>
            <a:r>
              <a:rPr lang="en-US" dirty="0"/>
              <a:t>: Wealthy, influential people, sometimes from military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1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 Republic of </a:t>
            </a:r>
            <a:r>
              <a:rPr lang="en-US" dirty="0" smtClean="0"/>
              <a:t>Farmers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828800"/>
            <a:ext cx="5562600" cy="4038600"/>
          </a:xfrm>
        </p:spPr>
        <p:txBody>
          <a:bodyPr/>
          <a:lstStyle/>
          <a:p>
            <a:endParaRPr lang="en-US" sz="2800" b="1" dirty="0" smtClean="0"/>
          </a:p>
          <a:p>
            <a:r>
              <a:rPr lang="en-US" sz="2800" b="1" dirty="0" smtClean="0"/>
              <a:t>Patron/Client </a:t>
            </a:r>
            <a:r>
              <a:rPr lang="en-US" sz="2800" b="1" dirty="0"/>
              <a:t>Relationship</a:t>
            </a:r>
            <a:r>
              <a:rPr lang="en-US" sz="2800" dirty="0"/>
              <a:t>: Successful man teaching younger apprentice</a:t>
            </a:r>
            <a:endParaRPr lang="en-US" sz="2400" dirty="0"/>
          </a:p>
          <a:p>
            <a:r>
              <a:rPr lang="en-US" sz="2800" dirty="0"/>
              <a:t>Roman women had no public role but still more agency than Greek women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252158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0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Expansion in Italy and the Mediterranean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300" dirty="0"/>
              <a:t>Romans were always seeking to expand </a:t>
            </a:r>
            <a:endParaRPr lang="en-US" sz="2900" dirty="0"/>
          </a:p>
          <a:p>
            <a:r>
              <a:rPr lang="en-US" sz="3300" dirty="0"/>
              <a:t>Rome first conquered all of Italian peninsula </a:t>
            </a:r>
            <a:endParaRPr lang="en-US" sz="2900" dirty="0"/>
          </a:p>
          <a:p>
            <a:r>
              <a:rPr lang="en-US" sz="3300" dirty="0"/>
              <a:t>Conquered peoples became citizens (unlike Greece) which helped Rome grow and succeed</a:t>
            </a:r>
            <a:endParaRPr lang="en-U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1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Failure of the Republic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300" dirty="0"/>
              <a:t>Small farmers left for war, farms taken over by large estates (</a:t>
            </a:r>
            <a:r>
              <a:rPr lang="en-US" sz="3300" i="1" dirty="0" err="1"/>
              <a:t>latifundias</a:t>
            </a:r>
            <a:r>
              <a:rPr lang="en-US" sz="3300" dirty="0"/>
              <a:t>)</a:t>
            </a:r>
            <a:endParaRPr lang="en-US" sz="2900" dirty="0"/>
          </a:p>
          <a:p>
            <a:r>
              <a:rPr lang="en-US" sz="3300" dirty="0"/>
              <a:t>Peasants wanted change after losing land, being replaced by slaves</a:t>
            </a:r>
            <a:endParaRPr lang="en-U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3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Failure of the Republic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300" dirty="0"/>
              <a:t>Armies are now loyal to generals, not republic</a:t>
            </a:r>
            <a:endParaRPr lang="en-US" sz="2900" dirty="0"/>
          </a:p>
          <a:p>
            <a:r>
              <a:rPr lang="en-US" sz="3300" dirty="0"/>
              <a:t>Octavian/Augustus takes power as “emperor”</a:t>
            </a:r>
            <a:endParaRPr lang="en-US" sz="2900" dirty="0"/>
          </a:p>
          <a:p>
            <a:r>
              <a:rPr lang="en-US" sz="3300" dirty="0"/>
              <a:t>Succession: Adopted son takes over (qualified) </a:t>
            </a:r>
            <a:endParaRPr lang="en-U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An Urban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300" dirty="0" smtClean="0"/>
              <a:t>Not everyone lived in cities but the empire was administered through a network of towns and cities</a:t>
            </a:r>
          </a:p>
          <a:p>
            <a:r>
              <a:rPr lang="en-US" sz="3300" b="1" dirty="0" err="1" smtClean="0"/>
              <a:t>Pax</a:t>
            </a:r>
            <a:r>
              <a:rPr lang="en-US" sz="3300" b="1" dirty="0" smtClean="0"/>
              <a:t> </a:t>
            </a:r>
            <a:r>
              <a:rPr lang="en-US" sz="3300" b="1" dirty="0" err="1"/>
              <a:t>Romana</a:t>
            </a:r>
            <a:r>
              <a:rPr lang="en-US" sz="3300" b="1" dirty="0"/>
              <a:t>:</a:t>
            </a:r>
            <a:r>
              <a:rPr lang="en-US" sz="3300" dirty="0"/>
              <a:t> Roman Peace, safe and efficient to trade over long distances</a:t>
            </a:r>
            <a:endParaRPr lang="en-US" sz="2900" dirty="0"/>
          </a:p>
          <a:p>
            <a:r>
              <a:rPr lang="en-US" sz="3300" b="1" dirty="0"/>
              <a:t>Romanization</a:t>
            </a:r>
            <a:r>
              <a:rPr lang="en-US" sz="3300" dirty="0"/>
              <a:t>: Spread of Latin language and Roman way of life</a:t>
            </a:r>
            <a:endParaRPr lang="en-U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3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Rise of Christianity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495800"/>
          </a:xfrm>
        </p:spPr>
        <p:txBody>
          <a:bodyPr/>
          <a:lstStyle/>
          <a:p>
            <a:r>
              <a:rPr lang="en-US" sz="3200" dirty="0"/>
              <a:t>Jesus killed by Roman governor, Pontius Pilate</a:t>
            </a:r>
            <a:endParaRPr lang="en-US" sz="2800" dirty="0"/>
          </a:p>
          <a:p>
            <a:r>
              <a:rPr lang="en-US" sz="3200" dirty="0"/>
              <a:t>Paul spreads religion, uses great Roman </a:t>
            </a:r>
            <a:r>
              <a:rPr lang="en-US" sz="3200" dirty="0" smtClean="0"/>
              <a:t>roads</a:t>
            </a:r>
            <a:endParaRPr lang="en-US" sz="3600" dirty="0"/>
          </a:p>
          <a:p>
            <a:r>
              <a:rPr lang="en-US" sz="3200" dirty="0"/>
              <a:t>Persecuted by Roman officials for not honoring Roman empire/emperor</a:t>
            </a:r>
            <a:endParaRPr lang="en-US" sz="2800" dirty="0"/>
          </a:p>
          <a:p>
            <a:r>
              <a:rPr lang="en-US" sz="3200" dirty="0"/>
              <a:t>Slowly becomes a sizeable minority by the third century CE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0853"/>
      </p:ext>
    </p:extLst>
  </p:cSld>
  <p:clrMapOvr>
    <a:masterClrMapping/>
  </p:clrMapOvr>
</p:sld>
</file>

<file path=ppt/theme/theme1.xml><?xml version="1.0" encoding="utf-8"?>
<a:theme xmlns:a="http://schemas.openxmlformats.org/drawingml/2006/main" name="TM10203789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TM10203789</Template>
  <TotalTime>312</TotalTime>
  <Words>345</Words>
  <Application>Microsoft Macintosh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TM10203789</vt:lpstr>
      <vt:lpstr>2.4 Ancient Rome </vt:lpstr>
      <vt:lpstr>Creation of a Mediterranean Empire</vt:lpstr>
      <vt:lpstr>A Republic of Farmers</vt:lpstr>
      <vt:lpstr>A Republic of Farmers</vt:lpstr>
      <vt:lpstr>Expansion in Italy and the Mediterranean</vt:lpstr>
      <vt:lpstr>The Failure of the Republic</vt:lpstr>
      <vt:lpstr>The Failure of the Republic</vt:lpstr>
      <vt:lpstr>An Urban Empire</vt:lpstr>
      <vt:lpstr>The Rise of Christianity</vt:lpstr>
      <vt:lpstr>Technology and Transformation</vt:lpstr>
      <vt:lpstr>Technology and Transformation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Civilization</dc:title>
  <dc:subject/>
  <dc:creator/>
  <cp:keywords/>
  <dc:description/>
  <cp:lastModifiedBy>Brian Banks</cp:lastModifiedBy>
  <cp:revision>27</cp:revision>
  <cp:lastPrinted>1601-01-01T00:00:00Z</cp:lastPrinted>
  <dcterms:created xsi:type="dcterms:W3CDTF">1601-01-01T00:00:00Z</dcterms:created>
  <dcterms:modified xsi:type="dcterms:W3CDTF">2015-09-16T13:52:53Z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TC102037891033</vt:lpwstr>
  </property>
</Properties>
</file>