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5" r:id="rId1"/>
  </p:sldMasterIdLst>
  <p:sldIdLst>
    <p:sldId id="268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5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14"/>
    <p:restoredTop sz="94578"/>
  </p:normalViewPr>
  <p:slideViewPr>
    <p:cSldViewPr snapToGrid="0" snapToObjects="1">
      <p:cViewPr varScale="1">
        <p:scale>
          <a:sx n="66" d="100"/>
          <a:sy n="66" d="100"/>
        </p:scale>
        <p:origin x="19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647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9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404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49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8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4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09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B9EB62-F3FF-F348-B5D7-A772882F8612}" type="datetimeFigureOut">
              <a:rPr lang="en-US" smtClean="0"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279073-6BC4-3442-887D-D18E8128788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03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u="sng" dirty="0" smtClean="0"/>
              <a:t>Warm-Up</a:t>
            </a:r>
            <a:r>
              <a:rPr lang="en-US" sz="2800" dirty="0" smtClean="0"/>
              <a:t>: </a:t>
            </a:r>
            <a:r>
              <a:rPr lang="en-US" sz="2800" dirty="0"/>
              <a:t>Please have your reading notes out on your desk and </a:t>
            </a:r>
            <a:r>
              <a:rPr lang="en-US" sz="2800" dirty="0" smtClean="0"/>
              <a:t>answer the question below. </a:t>
            </a:r>
            <a:r>
              <a:rPr lang="en-US" sz="2800" dirty="0"/>
              <a:t>I will be coming around to check your </a:t>
            </a:r>
            <a:r>
              <a:rPr lang="en-US" sz="2800" dirty="0" smtClean="0"/>
              <a:t>notes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5900" y="5021640"/>
            <a:ext cx="11976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/>
              <a:t>Are you #</a:t>
            </a:r>
            <a:r>
              <a:rPr lang="en-US" sz="3200" i="1" dirty="0" err="1" smtClean="0"/>
              <a:t>TeamAthens</a:t>
            </a:r>
            <a:r>
              <a:rPr lang="en-US" sz="3200" i="1" dirty="0" smtClean="0"/>
              <a:t> or #</a:t>
            </a:r>
            <a:r>
              <a:rPr lang="en-US" sz="3200" i="1" dirty="0" err="1" smtClean="0"/>
              <a:t>TeamSparta</a:t>
            </a:r>
            <a:r>
              <a:rPr lang="en-US" sz="3200" i="1" dirty="0" smtClean="0"/>
              <a:t>? Come up with three reasons why you made the choice that you did and write your name on the board. Be prepared to share your reasoning.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1270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New Intellectual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Sparta</a:t>
            </a:r>
          </a:p>
          <a:p>
            <a:pPr lvl="1"/>
            <a:r>
              <a:rPr lang="en-US" dirty="0"/>
              <a:t>Helots: enslaved, conquered people</a:t>
            </a:r>
          </a:p>
          <a:p>
            <a:pPr lvl="1"/>
            <a:r>
              <a:rPr lang="en-US" dirty="0" smtClean="0"/>
              <a:t>Weak children left to die</a:t>
            </a:r>
          </a:p>
          <a:p>
            <a:pPr lvl="1"/>
            <a:r>
              <a:rPr lang="en-US" dirty="0" smtClean="0"/>
              <a:t>Children taken at young age for training</a:t>
            </a:r>
          </a:p>
          <a:p>
            <a:pPr lvl="1"/>
            <a:r>
              <a:rPr lang="en-US" dirty="0" smtClean="0"/>
              <a:t>Superior </a:t>
            </a:r>
            <a:r>
              <a:rPr lang="en-US" dirty="0"/>
              <a:t>army: all professional soldiers </a:t>
            </a:r>
          </a:p>
          <a:p>
            <a:pPr lvl="1"/>
            <a:r>
              <a:rPr lang="en-US" dirty="0"/>
              <a:t>“Arrogance, ignorance, cruelty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Women had a larger role in society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456" y="1894113"/>
            <a:ext cx="3742180" cy="37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New Intellectual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Athens</a:t>
            </a:r>
          </a:p>
          <a:p>
            <a:pPr lvl="1"/>
            <a:r>
              <a:rPr lang="en-US" dirty="0" smtClean="0"/>
              <a:t>Democracy: Adult, free, males</a:t>
            </a:r>
            <a:endParaRPr lang="en-US" dirty="0"/>
          </a:p>
          <a:p>
            <a:pPr lvl="1"/>
            <a:r>
              <a:rPr lang="en-US" dirty="0"/>
              <a:t>Pericles helped create Athenian democracy</a:t>
            </a:r>
          </a:p>
          <a:p>
            <a:pPr lvl="1"/>
            <a:r>
              <a:rPr lang="en-US" dirty="0"/>
              <a:t>Concentrated on </a:t>
            </a:r>
            <a:r>
              <a:rPr lang="en-US" dirty="0" smtClean="0"/>
              <a:t>trade, art, plays, philosophy</a:t>
            </a:r>
          </a:p>
          <a:p>
            <a:pPr lvl="1"/>
            <a:r>
              <a:rPr lang="en-US" dirty="0"/>
              <a:t>Women were expected to remain in the </a:t>
            </a:r>
            <a:r>
              <a:rPr lang="en-US" dirty="0" smtClean="0"/>
              <a:t>home</a:t>
            </a:r>
            <a:endParaRPr lang="en-US" dirty="0"/>
          </a:p>
          <a:p>
            <a:pPr lvl="1"/>
            <a:r>
              <a:rPr lang="en-US" dirty="0"/>
              <a:t>Not </a:t>
            </a:r>
            <a:r>
              <a:rPr lang="en-US" dirty="0" smtClean="0"/>
              <a:t>as concerned </a:t>
            </a:r>
            <a:r>
              <a:rPr lang="en-US" dirty="0"/>
              <a:t>with </a:t>
            </a:r>
            <a:r>
              <a:rPr lang="en-US" dirty="0" smtClean="0"/>
              <a:t>military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248" y="2185148"/>
            <a:ext cx="2793253" cy="27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Athenian Philosophy: The Death of Socrates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13355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Philosophy: Allegory of the Cave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Warfare: 300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Greece: Wife Swap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Athens/Sparta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pages 121-133 (Struggle/Synthesis) </a:t>
            </a:r>
          </a:p>
        </p:txBody>
      </p:sp>
    </p:spTree>
    <p:extLst>
      <p:ext uri="{BB962C8B-B14F-4D97-AF65-F5344CB8AC3E}">
        <p14:creationId xmlns:p14="http://schemas.microsoft.com/office/powerpoint/2010/main" val="5389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Rise of the Greeks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Monday, September 12</a:t>
            </a:r>
            <a:r>
              <a:rPr lang="en-US" baseline="30000" dirty="0" smtClean="0"/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Warm-Up/Notes Check</a:t>
            </a:r>
          </a:p>
          <a:p>
            <a:r>
              <a:rPr lang="en-US" dirty="0" smtClean="0"/>
              <a:t>Overview of Reading</a:t>
            </a:r>
          </a:p>
          <a:p>
            <a:r>
              <a:rPr lang="en-US" dirty="0" smtClean="0"/>
              <a:t>Primary Sources: “Death of Socrates” and “The Allegory of the Cave”</a:t>
            </a:r>
          </a:p>
          <a:p>
            <a:r>
              <a:rPr lang="en-US" dirty="0" smtClean="0"/>
              <a:t>Video: 300 Clip</a:t>
            </a:r>
          </a:p>
          <a:p>
            <a:r>
              <a:rPr lang="en-US" dirty="0" smtClean="0"/>
              <a:t>Athens/Sparta: Reading and Comparison</a:t>
            </a:r>
          </a:p>
        </p:txBody>
      </p:sp>
    </p:spTree>
    <p:extLst>
      <p:ext uri="{BB962C8B-B14F-4D97-AF65-F5344CB8AC3E}">
        <p14:creationId xmlns:p14="http://schemas.microsoft.com/office/powerpoint/2010/main" val="6266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Geography and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4716272" cy="4089400"/>
          </a:xfrm>
        </p:spPr>
        <p:txBody>
          <a:bodyPr/>
          <a:lstStyle/>
          <a:p>
            <a:endParaRPr lang="en-US" sz="2600" dirty="0" smtClean="0"/>
          </a:p>
          <a:p>
            <a:r>
              <a:rPr lang="en-US" sz="2600" dirty="0" smtClean="0"/>
              <a:t>Easy </a:t>
            </a:r>
            <a:r>
              <a:rPr lang="en-US" sz="2600" dirty="0"/>
              <a:t>to migrate around Greece</a:t>
            </a:r>
          </a:p>
          <a:p>
            <a:r>
              <a:rPr lang="en-US" sz="2600" dirty="0"/>
              <a:t>Aegean Sea connected Greeks across the water in Ionia</a:t>
            </a:r>
          </a:p>
          <a:p>
            <a:r>
              <a:rPr lang="en-US" sz="2600" dirty="0"/>
              <a:t>Relied on rainfall for crops</a:t>
            </a:r>
          </a:p>
          <a:p>
            <a:r>
              <a:rPr lang="en-US" sz="2600" dirty="0"/>
              <a:t>Forced to travel by sea to find resources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414" y="2286000"/>
            <a:ext cx="5345357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The Emergence of the 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/>
          <a:lstStyle/>
          <a:p>
            <a:r>
              <a:rPr lang="en-US" sz="2600" dirty="0"/>
              <a:t>Phoenicians bring alphabet (22 symbols)</a:t>
            </a:r>
          </a:p>
          <a:p>
            <a:r>
              <a:rPr lang="en-US" dirty="0"/>
              <a:t>Made writing more accessible to common people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41" y="3276600"/>
            <a:ext cx="7442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6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The Emergence of the 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302000"/>
            <a:ext cx="5224272" cy="2856752"/>
          </a:xfrm>
        </p:spPr>
        <p:txBody>
          <a:bodyPr>
            <a:normAutofit/>
          </a:bodyPr>
          <a:lstStyle/>
          <a:p>
            <a:r>
              <a:rPr lang="en-US" sz="3200" b="1" dirty="0"/>
              <a:t>Polis</a:t>
            </a:r>
            <a:r>
              <a:rPr lang="en-US" sz="3200" dirty="0"/>
              <a:t>: City-state, includes city center and rural farms</a:t>
            </a:r>
          </a:p>
          <a:p>
            <a:r>
              <a:rPr lang="en-US" sz="3200" b="1" dirty="0"/>
              <a:t>Acropolis</a:t>
            </a:r>
            <a:r>
              <a:rPr lang="en-US" sz="3200" dirty="0"/>
              <a:t>: The top of the 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2701" y="1735872"/>
            <a:ext cx="3971499" cy="458798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2800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The Emergence of the 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r>
              <a:rPr lang="en-US" sz="2600" b="1" dirty="0"/>
              <a:t>Hoplite</a:t>
            </a:r>
            <a:r>
              <a:rPr lang="en-US" sz="2600" dirty="0"/>
              <a:t>: Heavily armored soldier, circular shield and long spear</a:t>
            </a:r>
          </a:p>
          <a:p>
            <a:pPr lvl="1"/>
            <a:r>
              <a:rPr lang="en-US" dirty="0"/>
              <a:t>Formation called a </a:t>
            </a:r>
            <a:r>
              <a:rPr lang="en-US" b="1" dirty="0" smtClean="0"/>
              <a:t>Phalanx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42" y="3428067"/>
            <a:ext cx="7699375" cy="31086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82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The Emergence of the Polis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92300"/>
            <a:ext cx="9720073" cy="4417060"/>
          </a:xfrm>
        </p:spPr>
        <p:txBody>
          <a:bodyPr>
            <a:normAutofit/>
          </a:bodyPr>
          <a:lstStyle/>
          <a:p>
            <a:r>
              <a:rPr lang="en-US" sz="2600" dirty="0"/>
              <a:t>Farmers as soldiers: no special training</a:t>
            </a:r>
          </a:p>
          <a:p>
            <a:pPr lvl="1"/>
            <a:r>
              <a:rPr lang="en-US" dirty="0" smtClean="0"/>
              <a:t>Exception: Sparta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875" y="2921056"/>
            <a:ext cx="6560486" cy="3682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dirty="0"/>
              <a:t>New Intellectual Currents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Importance of “individualism”</a:t>
            </a:r>
          </a:p>
          <a:p>
            <a:pPr lvl="1"/>
            <a:r>
              <a:rPr lang="en-US" dirty="0" smtClean="0"/>
              <a:t>Individuals are important, not just a part of a collective</a:t>
            </a:r>
            <a:endParaRPr lang="en-US" dirty="0"/>
          </a:p>
          <a:p>
            <a:r>
              <a:rPr lang="en-US" sz="2600" dirty="0"/>
              <a:t>Humanism: Be you! Uniqueness is valuable</a:t>
            </a:r>
          </a:p>
        </p:txBody>
      </p:sp>
    </p:spTree>
    <p:extLst>
      <p:ext uri="{BB962C8B-B14F-4D97-AF65-F5344CB8AC3E}">
        <p14:creationId xmlns:p14="http://schemas.microsoft.com/office/powerpoint/2010/main" val="2427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2282</TotalTime>
  <Words>345</Words>
  <Application>Microsoft Macintosh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Tw Cen MT</vt:lpstr>
      <vt:lpstr>Tw Cen MT Condensed</vt:lpstr>
      <vt:lpstr>Wingdings 3</vt:lpstr>
      <vt:lpstr>Integral</vt:lpstr>
      <vt:lpstr>Warm-Up: Please have your reading notes out on your desk and answer the question below. I will be coming around to check your notes </vt:lpstr>
      <vt:lpstr>Rise of the Greeks</vt:lpstr>
      <vt:lpstr>Agenda</vt:lpstr>
      <vt:lpstr>Geography and Resources</vt:lpstr>
      <vt:lpstr>The Emergence of the Polis</vt:lpstr>
      <vt:lpstr>The Emergence of the Polis</vt:lpstr>
      <vt:lpstr>The Emergence of the Polis</vt:lpstr>
      <vt:lpstr>The Emergence of the Polis</vt:lpstr>
      <vt:lpstr>New Intellectual Currents</vt:lpstr>
      <vt:lpstr>New Intellectual Currents</vt:lpstr>
      <vt:lpstr>New Intellectual Currents</vt:lpstr>
      <vt:lpstr>Athenian Philosophy: The Death of Socrates</vt:lpstr>
      <vt:lpstr>Athenian Philosophy: Allegory of the Cave</vt:lpstr>
      <vt:lpstr>Spartan Warfare: 300</vt:lpstr>
      <vt:lpstr>Ancient Greece: Wife Swap</vt:lpstr>
      <vt:lpstr>Athens/Sparta</vt:lpstr>
      <vt:lpstr>Homework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the Greeks</dc:title>
  <dc:creator>Brian Banks</dc:creator>
  <cp:lastModifiedBy>Brian Banks</cp:lastModifiedBy>
  <cp:revision>15</cp:revision>
  <dcterms:created xsi:type="dcterms:W3CDTF">2016-09-12T02:28:13Z</dcterms:created>
  <dcterms:modified xsi:type="dcterms:W3CDTF">2016-09-13T16:39:51Z</dcterms:modified>
</cp:coreProperties>
</file>