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27" r:id="rId4"/>
  </p:sldMasterIdLst>
  <p:notesMasterIdLst>
    <p:notesMasterId r:id="rId32"/>
  </p:notesMasterIdLst>
  <p:sldIdLst>
    <p:sldId id="256" r:id="rId5"/>
    <p:sldId id="257" r:id="rId6"/>
    <p:sldId id="259" r:id="rId7"/>
    <p:sldId id="260" r:id="rId8"/>
    <p:sldId id="261" r:id="rId9"/>
    <p:sldId id="263" r:id="rId10"/>
    <p:sldId id="264" r:id="rId11"/>
    <p:sldId id="265" r:id="rId12"/>
    <p:sldId id="266" r:id="rId13"/>
    <p:sldId id="283" r:id="rId14"/>
    <p:sldId id="267" r:id="rId15"/>
    <p:sldId id="268" r:id="rId16"/>
    <p:sldId id="269" r:id="rId17"/>
    <p:sldId id="270" r:id="rId18"/>
    <p:sldId id="271" r:id="rId19"/>
    <p:sldId id="272" r:id="rId20"/>
    <p:sldId id="273" r:id="rId21"/>
    <p:sldId id="276" r:id="rId22"/>
    <p:sldId id="277" r:id="rId23"/>
    <p:sldId id="278" r:id="rId24"/>
    <p:sldId id="279" r:id="rId25"/>
    <p:sldId id="280" r:id="rId26"/>
    <p:sldId id="281" r:id="rId27"/>
    <p:sldId id="284" r:id="rId28"/>
    <p:sldId id="285" r:id="rId29"/>
    <p:sldId id="286" r:id="rId30"/>
    <p:sldId id="287" r:id="rId31"/>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9">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7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notesMaster" Target="notesMasters/notes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F97678DB-3F8D-4CD0-BA77-3656CB4B8304}" type="datetimeFigureOut">
              <a:rPr lang="en-US" smtClean="0"/>
              <a:pPr/>
              <a:t>8/31/15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55A5A28D-BDB6-46FF-A1EF-D3D59E3A726F}" type="slidenum">
              <a:rPr lang="en-US" smtClean="0"/>
              <a:pPr/>
              <a:t>‹#›</a:t>
            </a:fld>
            <a:endParaRPr lang="en-US"/>
          </a:p>
        </p:txBody>
      </p:sp>
    </p:spTree>
    <p:extLst>
      <p:ext uri="{BB962C8B-B14F-4D97-AF65-F5344CB8AC3E}">
        <p14:creationId xmlns:p14="http://schemas.microsoft.com/office/powerpoint/2010/main" val="1606832554"/>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A5A28D-BDB6-46FF-A1EF-D3D59E3A726F}"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BFECD78-3C8E-49F2-8FAB-59489D168ABB}" type="datetimeFigureOut">
              <a:rPr lang="en-US" smtClean="0"/>
              <a:t>8/31/15</a:t>
            </a:fld>
            <a:endParaRPr lang="en-US"/>
          </a:p>
        </p:txBody>
      </p:sp>
      <p:sp>
        <p:nvSpPr>
          <p:cNvPr id="8" name="Slide Number Placeholder 7"/>
          <p:cNvSpPr>
            <a:spLocks noGrp="1"/>
          </p:cNvSpPr>
          <p:nvPr>
            <p:ph type="sldNum" sz="quarter" idx="11"/>
          </p:nvPr>
        </p:nvSpPr>
        <p:spPr/>
        <p:txBody>
          <a:bodyPr/>
          <a:lstStyle/>
          <a:p>
            <a:fld id="{2754ED01-E2A0-4C1E-8E21-014B99041579}"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01318-6ABD-4BDD-BBB0-D5B124F36B42}" type="datetimeFigureOut">
              <a:rPr lang="en-US" smtClean="0">
                <a:solidFill>
                  <a:schemeClr val="bg1"/>
                </a:solidFill>
              </a:rPr>
              <a:pPr/>
              <a:t>8/31/15</a:t>
            </a:fld>
            <a:endParaRPr lang="en-US">
              <a:solidFill>
                <a:schemeClr val="bg1"/>
              </a:solidFill>
            </a:endParaRPr>
          </a:p>
        </p:txBody>
      </p:sp>
      <p:sp>
        <p:nvSpPr>
          <p:cNvPr id="5" name="Footer Placeholder 4"/>
          <p:cNvSpPr>
            <a:spLocks noGrp="1"/>
          </p:cNvSpPr>
          <p:nvPr>
            <p:ph type="ftr" sz="quarter" idx="11"/>
          </p:nvPr>
        </p:nvSpPr>
        <p:spPr/>
        <p:txBody>
          <a:bodyPr/>
          <a:lstStyle/>
          <a:p>
            <a:endParaRPr lang="en-US">
              <a:solidFill>
                <a:schemeClr val="bg1"/>
              </a:solidFill>
            </a:endParaRPr>
          </a:p>
        </p:txBody>
      </p:sp>
      <p:sp>
        <p:nvSpPr>
          <p:cNvPr id="6" name="Slide Number Placeholder 5"/>
          <p:cNvSpPr>
            <a:spLocks noGrp="1"/>
          </p:cNvSpPr>
          <p:nvPr>
            <p:ph type="sldNum" sz="quarter" idx="12"/>
          </p:nvPr>
        </p:nvSpPr>
        <p:spPr/>
        <p:txBody>
          <a:bodyPr/>
          <a:lstStyle/>
          <a:p>
            <a:fld id="{62D56ECA-4C16-4208-B374-27591EF545A3}" type="slidenum">
              <a:rPr lang="en-US" smtClean="0">
                <a:solidFill>
                  <a:schemeClr val="bg1"/>
                </a:solidFill>
              </a:rPr>
              <a:pPr/>
              <a:t>‹#›</a:t>
            </a:fld>
            <a:endParaRPr lang="en-US">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01318-6ABD-4BDD-BBB0-D5B124F36B42}" type="datetimeFigureOut">
              <a:rPr lang="en-US" smtClean="0">
                <a:solidFill>
                  <a:schemeClr val="bg1"/>
                </a:solidFill>
              </a:rPr>
              <a:pPr/>
              <a:t>8/31/15</a:t>
            </a:fld>
            <a:endParaRPr lang="en-US">
              <a:solidFill>
                <a:schemeClr val="bg1"/>
              </a:solidFill>
            </a:endParaRPr>
          </a:p>
        </p:txBody>
      </p:sp>
      <p:sp>
        <p:nvSpPr>
          <p:cNvPr id="5" name="Footer Placeholder 4"/>
          <p:cNvSpPr>
            <a:spLocks noGrp="1"/>
          </p:cNvSpPr>
          <p:nvPr>
            <p:ph type="ftr" sz="quarter" idx="11"/>
          </p:nvPr>
        </p:nvSpPr>
        <p:spPr/>
        <p:txBody>
          <a:bodyPr/>
          <a:lstStyle/>
          <a:p>
            <a:endParaRPr lang="en-US">
              <a:solidFill>
                <a:schemeClr val="bg1"/>
              </a:solidFill>
            </a:endParaRPr>
          </a:p>
        </p:txBody>
      </p:sp>
      <p:sp>
        <p:nvSpPr>
          <p:cNvPr id="6" name="Slide Number Placeholder 5"/>
          <p:cNvSpPr>
            <a:spLocks noGrp="1"/>
          </p:cNvSpPr>
          <p:nvPr>
            <p:ph type="sldNum" sz="quarter" idx="12"/>
          </p:nvPr>
        </p:nvSpPr>
        <p:spPr/>
        <p:txBody>
          <a:bodyPr/>
          <a:lstStyle/>
          <a:p>
            <a:fld id="{62D56ECA-4C16-4208-B374-27591EF545A3}" type="slidenum">
              <a:rPr lang="en-US" smtClean="0">
                <a:solidFill>
                  <a:schemeClr val="bg1"/>
                </a:solidFill>
              </a:rPr>
              <a:pPr/>
              <a:t>‹#›</a:t>
            </a:fld>
            <a:endParaRPr lang="en-US">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22B01318-6ABD-4BDD-BBB0-D5B124F36B42}" type="datetimeFigureOut">
              <a:rPr lang="en-US" smtClean="0"/>
              <a:pPr/>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22B01318-6ABD-4BDD-BBB0-D5B124F36B42}" type="datetimeFigureOut">
              <a:rPr lang="en-US" smtClean="0"/>
              <a:pPr/>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2B01318-6ABD-4BDD-BBB0-D5B124F36B42}" type="datetimeFigureOut">
              <a:rPr lang="en-US" smtClean="0"/>
              <a:pPr/>
              <a:t>8/31/15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56ECA-4C16-4208-B374-27591EF545A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B01318-6ABD-4BDD-BBB0-D5B124F36B42}" type="datetimeFigureOut">
              <a:rPr lang="en-US" smtClean="0"/>
              <a:pPr/>
              <a:t>8/31/15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01318-6ABD-4BDD-BBB0-D5B124F36B42}" type="datetimeFigureOut">
              <a:rPr lang="en-US" smtClean="0"/>
              <a:pPr/>
              <a:t>8/31/15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B01318-6ABD-4BDD-BBB0-D5B124F36B42}" type="datetimeFigureOut">
              <a:rPr lang="en-US" smtClean="0"/>
              <a:pPr/>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B01318-6ABD-4BDD-BBB0-D5B124F36B42}" type="datetimeFigureOut">
              <a:rPr lang="en-US" smtClean="0"/>
              <a:pPr/>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2B01318-6ABD-4BDD-BBB0-D5B124F36B42}" type="datetimeFigureOut">
              <a:rPr lang="en-US" smtClean="0">
                <a:solidFill>
                  <a:schemeClr val="bg1"/>
                </a:solidFill>
              </a:rPr>
              <a:pPr/>
              <a:t>8/31/15</a:t>
            </a:fld>
            <a:endParaRPr lang="en-US">
              <a:solidFill>
                <a:schemeClr val="bg1"/>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schemeClr val="bg1"/>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2D56ECA-4C16-4208-B374-27591EF545A3}" type="slidenum">
              <a:rPr lang="en-US" smtClean="0">
                <a:solidFill>
                  <a:schemeClr val="bg1"/>
                </a:solidFill>
              </a:rPr>
              <a:pPr/>
              <a:t>‹#›</a:t>
            </a:fld>
            <a:endParaRPr lang="en-US">
              <a:solidFill>
                <a:schemeClr val="bg1"/>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0" y="3733800"/>
            <a:ext cx="9144000" cy="2057400"/>
          </a:xfrm>
        </p:spPr>
        <p:txBody>
          <a:bodyPr/>
          <a:lstStyle/>
          <a:p>
            <a:r>
              <a:rPr lang="en-US" sz="8800" dirty="0" smtClean="0"/>
              <a:t>1.2 Mesopotamia</a:t>
            </a:r>
            <a:endParaRPr lang="en-US" sz="8800" dirty="0"/>
          </a:p>
        </p:txBody>
      </p:sp>
      <p:sp>
        <p:nvSpPr>
          <p:cNvPr id="3" name="Rectangle 2"/>
          <p:cNvSpPr>
            <a:spLocks noGrp="1"/>
          </p:cNvSpPr>
          <p:nvPr>
            <p:ph type="subTitle" idx="1"/>
          </p:nvPr>
        </p:nvSpPr>
        <p:spPr>
          <a:xfrm>
            <a:off x="1371600" y="6172200"/>
            <a:ext cx="6400800" cy="533400"/>
          </a:xfrm>
        </p:spPr>
        <p:txBody>
          <a:bodyPr>
            <a:noAutofit/>
          </a:bodyPr>
          <a:lstStyle/>
          <a:p>
            <a:r>
              <a:rPr lang="en-US" sz="3200" b="1" dirty="0" smtClean="0"/>
              <a:t>Pgs. 15-23</a:t>
            </a:r>
            <a:endParaRPr lang="en-US" sz="3200" b="1"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141" y="0"/>
            <a:ext cx="9223713" cy="3733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i="1" dirty="0" smtClean="0"/>
              <a:t>Hammurabi’s Code</a:t>
            </a:r>
            <a:endParaRPr lang="en-US" sz="4400" i="1" dirty="0"/>
          </a:p>
        </p:txBody>
      </p:sp>
      <p:pic>
        <p:nvPicPr>
          <p:cNvPr id="4" name="Picture 3"/>
          <p:cNvPicPr>
            <a:picLocks noChangeAspect="1"/>
          </p:cNvPicPr>
          <p:nvPr/>
        </p:nvPicPr>
        <p:blipFill>
          <a:blip r:embed="rId2"/>
          <a:stretch>
            <a:fillRect/>
          </a:stretch>
        </p:blipFill>
        <p:spPr>
          <a:xfrm>
            <a:off x="2057400" y="1143000"/>
            <a:ext cx="5334000" cy="5227320"/>
          </a:xfrm>
          <a:prstGeom prst="rect">
            <a:avLst/>
          </a:prstGeom>
        </p:spPr>
      </p:pic>
    </p:spTree>
    <p:extLst>
      <p:ext uri="{BB962C8B-B14F-4D97-AF65-F5344CB8AC3E}">
        <p14:creationId xmlns:p14="http://schemas.microsoft.com/office/powerpoint/2010/main" val="14856935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lnSpcReduction="10000"/>
          </a:bodyPr>
          <a:lstStyle/>
          <a:p>
            <a:pPr marL="0" indent="0">
              <a:buNone/>
            </a:pPr>
            <a:r>
              <a:rPr lang="en-US" dirty="0"/>
              <a:t>8. If any one steal cattle or sheep, or an ass, or a pig or a goat, if it belong to a god or to the court, the thief shall pay thirtyfold therefor; if they belonged to a freed man of the king he shall pay tenfold; if the thief has nothing with which to pay </a:t>
            </a:r>
            <a:r>
              <a:rPr lang="en-US" b="1" dirty="0"/>
              <a:t>he shall be put to death. </a:t>
            </a:r>
            <a:endParaRPr lang="en-US" b="1" dirty="0" smtClean="0"/>
          </a:p>
          <a:p>
            <a:pPr marL="0" indent="0">
              <a:buNone/>
            </a:pPr>
            <a:endParaRPr lang="en-US" dirty="0" smtClean="0"/>
          </a:p>
          <a:p>
            <a:pPr marL="0" indent="0">
              <a:buNone/>
            </a:pPr>
            <a:r>
              <a:rPr lang="en-US" dirty="0"/>
              <a:t>15. If any one take a male or female slave of the court, or a male or female slave of a freed man, outside the city gates, </a:t>
            </a:r>
            <a:r>
              <a:rPr lang="en-US" b="1" dirty="0"/>
              <a:t>he shall be put to death. </a:t>
            </a:r>
            <a:endParaRPr lang="en-US" b="1" dirty="0" smtClean="0"/>
          </a:p>
          <a:p>
            <a:pPr marL="0" indent="0">
              <a:buNone/>
            </a:pPr>
            <a:endParaRPr lang="en-US" dirty="0"/>
          </a:p>
          <a:p>
            <a:pPr marL="0" indent="0">
              <a:buNone/>
            </a:pPr>
            <a:r>
              <a:rPr lang="en-US" dirty="0"/>
              <a:t>22. If any one is committing a robbery and is caught, then </a:t>
            </a:r>
            <a:r>
              <a:rPr lang="en-US" b="1" dirty="0"/>
              <a:t>he shall be put to death. </a:t>
            </a:r>
          </a:p>
          <a:p>
            <a:endParaRPr lang="en-US" dirty="0"/>
          </a:p>
          <a:p>
            <a:endParaRPr lang="en-US" dirty="0"/>
          </a:p>
          <a:p>
            <a:endParaRPr lang="en-US" b="1" dirty="0" smtClean="0"/>
          </a:p>
        </p:txBody>
      </p:sp>
      <p:sp>
        <p:nvSpPr>
          <p:cNvPr id="7" name="Title 1"/>
          <p:cNvSpPr txBox="1">
            <a:spLocks/>
          </p:cNvSpPr>
          <p:nvPr/>
        </p:nvSpPr>
        <p:spPr>
          <a:xfrm>
            <a:off x="0" y="0"/>
            <a:ext cx="91440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i="1" dirty="0" smtClean="0"/>
              <a:t>Hammurabi’s Code</a:t>
            </a:r>
            <a:endParaRPr lang="en-US" sz="4400" i="1" dirty="0"/>
          </a:p>
        </p:txBody>
      </p:sp>
    </p:spTree>
    <p:extLst>
      <p:ext uri="{BB962C8B-B14F-4D97-AF65-F5344CB8AC3E}">
        <p14:creationId xmlns:p14="http://schemas.microsoft.com/office/powerpoint/2010/main" val="5327318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fontScale="92500" lnSpcReduction="10000"/>
          </a:bodyPr>
          <a:lstStyle/>
          <a:p>
            <a:pPr marL="0" indent="0">
              <a:buNone/>
            </a:pPr>
            <a:r>
              <a:rPr lang="en-US" dirty="0" smtClean="0"/>
              <a:t>25</a:t>
            </a:r>
            <a:r>
              <a:rPr lang="en-US" dirty="0"/>
              <a:t>. If fire break out in a house, and some one who comes to put it out cast his eye upon the property of the owner of the house, and take the property of the master of the house, he shall be thrown into that </a:t>
            </a:r>
            <a:r>
              <a:rPr lang="en-US" dirty="0" smtClean="0"/>
              <a:t>same </a:t>
            </a:r>
            <a:r>
              <a:rPr lang="en-US" dirty="0"/>
              <a:t>fire. </a:t>
            </a:r>
            <a:endParaRPr lang="en-US" dirty="0" smtClean="0"/>
          </a:p>
          <a:p>
            <a:pPr marL="0" indent="0">
              <a:buNone/>
            </a:pPr>
            <a:endParaRPr lang="en-US" dirty="0" smtClean="0"/>
          </a:p>
          <a:p>
            <a:pPr marL="0" indent="0">
              <a:buNone/>
            </a:pPr>
            <a:r>
              <a:rPr lang="en-US" dirty="0"/>
              <a:t>110. If a "sister of a god" open a tavern, or enter a tavern to drink, then shall this woman be burned to death. </a:t>
            </a:r>
            <a:endParaRPr lang="en-US" dirty="0" smtClean="0"/>
          </a:p>
          <a:p>
            <a:pPr marL="0" indent="0">
              <a:buNone/>
            </a:pPr>
            <a:endParaRPr lang="en-US" dirty="0"/>
          </a:p>
          <a:p>
            <a:pPr marL="0" indent="0">
              <a:buNone/>
            </a:pPr>
            <a:r>
              <a:rPr lang="en-US" dirty="0"/>
              <a:t>128. If a man take a woman to wife, but have no intercourse with her, this woman is no wife to him. </a:t>
            </a:r>
            <a:endParaRPr lang="en-US" dirty="0" smtClean="0"/>
          </a:p>
          <a:p>
            <a:pPr marL="0" indent="0">
              <a:buNone/>
            </a:pPr>
            <a:endParaRPr lang="en-US" dirty="0"/>
          </a:p>
          <a:p>
            <a:pPr marL="0" indent="0">
              <a:buNone/>
            </a:pPr>
            <a:r>
              <a:rPr lang="en-US" dirty="0"/>
              <a:t>129. If a man's wife be surprised (in flagrante delicto) with another man, both shall be tied and thrown into the water, but the husband may pardon his wife and the king his slaves. </a:t>
            </a:r>
          </a:p>
          <a:p>
            <a:pPr marL="0" indent="0">
              <a:buNone/>
            </a:pPr>
            <a:endParaRPr lang="en-US" dirty="0"/>
          </a:p>
          <a:p>
            <a:endParaRPr lang="en-US" dirty="0"/>
          </a:p>
          <a:p>
            <a:endParaRPr lang="en-US" dirty="0"/>
          </a:p>
          <a:p>
            <a:endParaRPr lang="en-US" b="1" dirty="0" smtClean="0"/>
          </a:p>
        </p:txBody>
      </p:sp>
      <p:sp>
        <p:nvSpPr>
          <p:cNvPr id="7" name="Title 1"/>
          <p:cNvSpPr txBox="1">
            <a:spLocks/>
          </p:cNvSpPr>
          <p:nvPr/>
        </p:nvSpPr>
        <p:spPr>
          <a:xfrm>
            <a:off x="0" y="0"/>
            <a:ext cx="91440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i="1" dirty="0" smtClean="0"/>
              <a:t>Hammurabi’s Code</a:t>
            </a:r>
            <a:endParaRPr lang="en-US" sz="4400" i="1" dirty="0"/>
          </a:p>
        </p:txBody>
      </p:sp>
    </p:spTree>
    <p:extLst>
      <p:ext uri="{BB962C8B-B14F-4D97-AF65-F5344CB8AC3E}">
        <p14:creationId xmlns:p14="http://schemas.microsoft.com/office/powerpoint/2010/main" val="12933070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lnSpcReduction="10000"/>
          </a:bodyPr>
          <a:lstStyle/>
          <a:p>
            <a:pPr marL="0" indent="0">
              <a:buNone/>
            </a:pPr>
            <a:r>
              <a:rPr lang="en-US" dirty="0" smtClean="0"/>
              <a:t>138</a:t>
            </a:r>
            <a:r>
              <a:rPr lang="en-US" dirty="0"/>
              <a:t>. If a man wishes to separate from his wife who has borne him no children, he shall give her the amount of her purchase money and the dowry which she brought from her father's house, and let her go. </a:t>
            </a:r>
            <a:endParaRPr lang="en-US" dirty="0" smtClean="0"/>
          </a:p>
          <a:p>
            <a:pPr marL="0" indent="0">
              <a:buNone/>
            </a:pPr>
            <a:endParaRPr lang="en-US" dirty="0"/>
          </a:p>
          <a:p>
            <a:pPr marL="0" indent="0">
              <a:buNone/>
            </a:pPr>
            <a:r>
              <a:rPr lang="en-US" dirty="0"/>
              <a:t>145. If a man take a wife, and she bear him no children, and he intend to take another wife: if he take this second wife, and bring her into the house, this second wife shall not be allowed equality with his wife. </a:t>
            </a:r>
            <a:endParaRPr lang="en-US" dirty="0" smtClean="0"/>
          </a:p>
          <a:p>
            <a:pPr marL="0" indent="0">
              <a:buNone/>
            </a:pPr>
            <a:endParaRPr lang="en-US" dirty="0"/>
          </a:p>
          <a:p>
            <a:pPr marL="0" indent="0">
              <a:buNone/>
            </a:pPr>
            <a:r>
              <a:rPr lang="en-US" dirty="0"/>
              <a:t>192. If a son of a paramour or a prostitute say to his adoptive father or mother: "You are not my father, or my mother," his tongue shall be cut off. </a:t>
            </a:r>
            <a:endParaRPr lang="en-US" dirty="0" smtClean="0"/>
          </a:p>
          <a:p>
            <a:pPr marL="0" indent="0">
              <a:buNone/>
            </a:pPr>
            <a:endParaRPr lang="en-US" dirty="0" smtClean="0"/>
          </a:p>
          <a:p>
            <a:endParaRPr lang="en-US" dirty="0"/>
          </a:p>
          <a:p>
            <a:endParaRPr lang="en-US" dirty="0"/>
          </a:p>
          <a:p>
            <a:endParaRPr lang="en-US" b="1" dirty="0" smtClean="0"/>
          </a:p>
        </p:txBody>
      </p:sp>
      <p:sp>
        <p:nvSpPr>
          <p:cNvPr id="7" name="Title 1"/>
          <p:cNvSpPr txBox="1">
            <a:spLocks/>
          </p:cNvSpPr>
          <p:nvPr/>
        </p:nvSpPr>
        <p:spPr>
          <a:xfrm>
            <a:off x="0" y="0"/>
            <a:ext cx="91440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i="1" dirty="0" smtClean="0"/>
              <a:t>Hammurabi’s Code</a:t>
            </a:r>
            <a:endParaRPr lang="en-US" sz="4400" i="1" dirty="0"/>
          </a:p>
        </p:txBody>
      </p:sp>
    </p:spTree>
    <p:extLst>
      <p:ext uri="{BB962C8B-B14F-4D97-AF65-F5344CB8AC3E}">
        <p14:creationId xmlns:p14="http://schemas.microsoft.com/office/powerpoint/2010/main" val="42945275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fontScale="85000" lnSpcReduction="10000"/>
          </a:bodyPr>
          <a:lstStyle/>
          <a:p>
            <a:pPr marL="0" indent="0">
              <a:buNone/>
            </a:pPr>
            <a:r>
              <a:rPr lang="en-US" dirty="0"/>
              <a:t>195. If a son strike his father, his hands shall be hewn off. </a:t>
            </a:r>
          </a:p>
          <a:p>
            <a:pPr marL="0" indent="0">
              <a:buNone/>
            </a:pPr>
            <a:endParaRPr lang="en-US" dirty="0" smtClean="0"/>
          </a:p>
          <a:p>
            <a:pPr marL="0" indent="0">
              <a:buNone/>
            </a:pPr>
            <a:r>
              <a:rPr lang="en-US" dirty="0" smtClean="0"/>
              <a:t>196</a:t>
            </a:r>
            <a:r>
              <a:rPr lang="en-US" dirty="0"/>
              <a:t>. If a man put out the eye of another man, his eye shall be put out</a:t>
            </a:r>
            <a:r>
              <a:rPr lang="en-US" dirty="0" smtClean="0"/>
              <a:t>.</a:t>
            </a:r>
          </a:p>
          <a:p>
            <a:pPr marL="0" indent="0">
              <a:buNone/>
            </a:pPr>
            <a:r>
              <a:rPr lang="en-US" dirty="0" smtClean="0"/>
              <a:t> </a:t>
            </a:r>
            <a:endParaRPr lang="en-US" dirty="0"/>
          </a:p>
          <a:p>
            <a:pPr marL="0" indent="0">
              <a:buNone/>
            </a:pPr>
            <a:r>
              <a:rPr lang="en-US" dirty="0" smtClean="0"/>
              <a:t>197</a:t>
            </a:r>
            <a:r>
              <a:rPr lang="en-US" dirty="0"/>
              <a:t>. If he break another man's bone, his bone shall be broken. </a:t>
            </a:r>
            <a:endParaRPr lang="en-US" dirty="0" smtClean="0"/>
          </a:p>
          <a:p>
            <a:pPr marL="0" indent="0">
              <a:buNone/>
            </a:pPr>
            <a:endParaRPr lang="en-US" dirty="0"/>
          </a:p>
          <a:p>
            <a:pPr marL="0" indent="0">
              <a:buNone/>
            </a:pPr>
            <a:r>
              <a:rPr lang="en-US" dirty="0"/>
              <a:t>200. If a man knock out the teeth of his equal, his teeth shall be knocked out</a:t>
            </a:r>
            <a:r>
              <a:rPr lang="en-US" dirty="0" smtClean="0"/>
              <a:t>.</a:t>
            </a:r>
          </a:p>
          <a:p>
            <a:pPr marL="0" indent="0">
              <a:buNone/>
            </a:pPr>
            <a:r>
              <a:rPr lang="en-US" dirty="0" smtClean="0"/>
              <a:t> </a:t>
            </a:r>
            <a:endParaRPr lang="en-US" dirty="0"/>
          </a:p>
          <a:p>
            <a:pPr marL="0" indent="0">
              <a:buNone/>
            </a:pPr>
            <a:r>
              <a:rPr lang="en-US" dirty="0"/>
              <a:t>229 If a builder build a house for some one, and does not construct it properly, and the house which he built fall in and kill its owner, then that builder shall be put to death. </a:t>
            </a:r>
            <a:endParaRPr lang="en-US" dirty="0" smtClean="0"/>
          </a:p>
          <a:p>
            <a:pPr marL="0" indent="0">
              <a:buNone/>
            </a:pPr>
            <a:endParaRPr lang="en-US" dirty="0" smtClean="0"/>
          </a:p>
          <a:p>
            <a:pPr marL="0" indent="0">
              <a:buNone/>
            </a:pPr>
            <a:r>
              <a:rPr lang="en-US" dirty="0"/>
              <a:t>282. If a slave say to his master: "You are not my master," if they convict him his master shall cut off his ear. </a:t>
            </a:r>
          </a:p>
          <a:p>
            <a:endParaRPr lang="en-US" dirty="0"/>
          </a:p>
          <a:p>
            <a:endParaRPr lang="en-US" dirty="0"/>
          </a:p>
          <a:p>
            <a:endParaRPr lang="en-US" dirty="0"/>
          </a:p>
          <a:p>
            <a:endParaRPr lang="en-US" b="1" dirty="0" smtClean="0"/>
          </a:p>
        </p:txBody>
      </p:sp>
      <p:sp>
        <p:nvSpPr>
          <p:cNvPr id="7" name="Title 1"/>
          <p:cNvSpPr txBox="1">
            <a:spLocks/>
          </p:cNvSpPr>
          <p:nvPr/>
        </p:nvSpPr>
        <p:spPr>
          <a:xfrm>
            <a:off x="0" y="0"/>
            <a:ext cx="91440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i="1" dirty="0" smtClean="0"/>
              <a:t>Hammurabi’s Code</a:t>
            </a:r>
            <a:endParaRPr lang="en-US" sz="4400" i="1" dirty="0"/>
          </a:p>
        </p:txBody>
      </p:sp>
    </p:spTree>
    <p:extLst>
      <p:ext uri="{BB962C8B-B14F-4D97-AF65-F5344CB8AC3E}">
        <p14:creationId xmlns:p14="http://schemas.microsoft.com/office/powerpoint/2010/main" val="23580114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r>
              <a:rPr lang="en-US" dirty="0" smtClean="0"/>
              <a:t>In addition to his law code, Hammurabi was able to conquer a large amount of territory, known as the “Old Babylonian” State</a:t>
            </a:r>
          </a:p>
        </p:txBody>
      </p:sp>
      <p:sp>
        <p:nvSpPr>
          <p:cNvPr id="7" name="Title 1"/>
          <p:cNvSpPr txBox="1">
            <a:spLocks/>
          </p:cNvSpPr>
          <p:nvPr/>
        </p:nvSpPr>
        <p:spPr>
          <a:xfrm>
            <a:off x="0" y="0"/>
            <a:ext cx="91440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t>Cities, Kings, and Trade</a:t>
            </a:r>
            <a:endParaRPr lang="en-US" sz="4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0" y="2362200"/>
            <a:ext cx="490478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784708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r>
              <a:rPr lang="en-US" dirty="0" smtClean="0"/>
              <a:t>Long distance trade began during this era and included areas in the Middle East, Egypt, and the eastern Mediterranean </a:t>
            </a:r>
          </a:p>
          <a:p>
            <a:r>
              <a:rPr lang="en-US" dirty="0" smtClean="0">
                <a:solidFill>
                  <a:srgbClr val="0000FF"/>
                </a:solidFill>
              </a:rPr>
              <a:t>Merchants gained more influence over time as they exchanged surplus goods </a:t>
            </a:r>
          </a:p>
          <a:p>
            <a:pPr lvl="1"/>
            <a:r>
              <a:rPr lang="en-US" dirty="0" smtClean="0">
                <a:solidFill>
                  <a:srgbClr val="0000FF"/>
                </a:solidFill>
              </a:rPr>
              <a:t>This could include raw materials or luxury goods</a:t>
            </a:r>
          </a:p>
          <a:p>
            <a:r>
              <a:rPr lang="en-US" dirty="0" smtClean="0">
                <a:solidFill>
                  <a:srgbClr val="0000FF"/>
                </a:solidFill>
              </a:rPr>
              <a:t>Items were bartered, traded for one another, or valued in relation to fixed weights of precious metals (usually silver) or grain</a:t>
            </a:r>
          </a:p>
        </p:txBody>
      </p:sp>
      <p:sp>
        <p:nvSpPr>
          <p:cNvPr id="7" name="Title 1"/>
          <p:cNvSpPr txBox="1">
            <a:spLocks/>
          </p:cNvSpPr>
          <p:nvPr/>
        </p:nvSpPr>
        <p:spPr>
          <a:xfrm>
            <a:off x="0" y="0"/>
            <a:ext cx="91440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t>Cities, Kings, and Trade</a:t>
            </a:r>
            <a:endParaRPr lang="en-US" sz="4400" dirty="0"/>
          </a:p>
        </p:txBody>
      </p:sp>
    </p:spTree>
    <p:extLst>
      <p:ext uri="{BB962C8B-B14F-4D97-AF65-F5344CB8AC3E}">
        <p14:creationId xmlns:p14="http://schemas.microsoft.com/office/powerpoint/2010/main" val="36415962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r>
              <a:rPr lang="en-US" dirty="0" smtClean="0">
                <a:solidFill>
                  <a:srgbClr val="0000FF"/>
                </a:solidFill>
              </a:rPr>
              <a:t>The rise of urban areas meant the creation of social divisions that divided people</a:t>
            </a:r>
          </a:p>
          <a:p>
            <a:r>
              <a:rPr lang="en-US" dirty="0" smtClean="0">
                <a:solidFill>
                  <a:srgbClr val="0000FF"/>
                </a:solidFill>
              </a:rPr>
              <a:t>Some groups were able to attain vast wealth and large agricultural estates</a:t>
            </a:r>
          </a:p>
          <a:p>
            <a:pPr lvl="1"/>
            <a:r>
              <a:rPr lang="en-US" dirty="0" smtClean="0"/>
              <a:t>Typically these were temple leaders or kings</a:t>
            </a:r>
          </a:p>
          <a:p>
            <a:r>
              <a:rPr lang="en-US" dirty="0" smtClean="0"/>
              <a:t>The people at the bottom of the social ladder were punished more harshly for their crimes</a:t>
            </a:r>
          </a:p>
          <a:p>
            <a:endParaRPr lang="en-US" dirty="0" smtClean="0"/>
          </a:p>
        </p:txBody>
      </p:sp>
      <p:sp>
        <p:nvSpPr>
          <p:cNvPr id="7" name="Title 1"/>
          <p:cNvSpPr txBox="1">
            <a:spLocks/>
          </p:cNvSpPr>
          <p:nvPr/>
        </p:nvSpPr>
        <p:spPr>
          <a:xfrm>
            <a:off x="0" y="0"/>
            <a:ext cx="91440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t>Mesopotamian Society</a:t>
            </a:r>
            <a:endParaRPr lang="en-US" sz="4400" dirty="0"/>
          </a:p>
        </p:txBody>
      </p:sp>
    </p:spTree>
    <p:extLst>
      <p:ext uri="{BB962C8B-B14F-4D97-AF65-F5344CB8AC3E}">
        <p14:creationId xmlns:p14="http://schemas.microsoft.com/office/powerpoint/2010/main" val="41754956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5400" y="762000"/>
            <a:ext cx="3810000" cy="5715000"/>
          </a:xfrm>
        </p:spPr>
        <p:txBody>
          <a:bodyPr>
            <a:normAutofit/>
          </a:bodyPr>
          <a:lstStyle/>
          <a:p>
            <a:r>
              <a:rPr lang="en-US" dirty="0" smtClean="0">
                <a:solidFill>
                  <a:srgbClr val="0000FF"/>
                </a:solidFill>
              </a:rPr>
              <a:t>Food surpluses allowed from families to have more children</a:t>
            </a:r>
          </a:p>
          <a:p>
            <a:pPr lvl="1"/>
            <a:r>
              <a:rPr lang="en-US" dirty="0"/>
              <a:t>W</a:t>
            </a:r>
            <a:r>
              <a:rPr lang="en-US" dirty="0" smtClean="0"/>
              <a:t>omen were prevented from acquiring the skills needed for specialized jobs due to this extra burden</a:t>
            </a:r>
          </a:p>
          <a:p>
            <a:r>
              <a:rPr lang="en-US" dirty="0" smtClean="0">
                <a:solidFill>
                  <a:srgbClr val="0000FF"/>
                </a:solidFill>
              </a:rPr>
              <a:t>However, women were allowed to own property, engage in trade, and control their dowry</a:t>
            </a:r>
          </a:p>
          <a:p>
            <a:pPr lvl="1"/>
            <a:r>
              <a:rPr lang="en-US" b="1" dirty="0" smtClean="0"/>
              <a:t>Dowry</a:t>
            </a:r>
            <a:r>
              <a:rPr lang="en-US" dirty="0" smtClean="0"/>
              <a:t>: Money given by a brides father to support her in her husbands household</a:t>
            </a:r>
            <a:endParaRPr lang="en-US" b="1" dirty="0" smtClean="0"/>
          </a:p>
        </p:txBody>
      </p:sp>
      <p:sp>
        <p:nvSpPr>
          <p:cNvPr id="7" name="Title 1"/>
          <p:cNvSpPr txBox="1">
            <a:spLocks/>
          </p:cNvSpPr>
          <p:nvPr/>
        </p:nvSpPr>
        <p:spPr>
          <a:xfrm>
            <a:off x="0" y="0"/>
            <a:ext cx="9144000" cy="685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000" dirty="0" smtClean="0"/>
              <a:t>Mesopotamian Society</a:t>
            </a:r>
            <a:endParaRPr lang="en-US" sz="40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3400" y="838200"/>
            <a:ext cx="4515060" cy="571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625760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1"/>
            <a:ext cx="4648200" cy="5105400"/>
          </a:xfrm>
        </p:spPr>
        <p:txBody>
          <a:bodyPr>
            <a:normAutofit/>
          </a:bodyPr>
          <a:lstStyle/>
          <a:p>
            <a:r>
              <a:rPr lang="en-US" sz="2800" dirty="0" smtClean="0">
                <a:solidFill>
                  <a:srgbClr val="0000FF"/>
                </a:solidFill>
              </a:rPr>
              <a:t>Marriage alliances made women into instruments for preserving and increasing family wealth</a:t>
            </a:r>
          </a:p>
          <a:p>
            <a:r>
              <a:rPr lang="en-US" sz="2800" dirty="0" smtClean="0">
                <a:solidFill>
                  <a:srgbClr val="0000FF"/>
                </a:solidFill>
              </a:rPr>
              <a:t>Constraints on women's lives meant that they were expected to remain in the home and wear veils in public</a:t>
            </a:r>
          </a:p>
        </p:txBody>
      </p:sp>
      <p:sp>
        <p:nvSpPr>
          <p:cNvPr id="7" name="Title 1"/>
          <p:cNvSpPr txBox="1">
            <a:spLocks/>
          </p:cNvSpPr>
          <p:nvPr/>
        </p:nvSpPr>
        <p:spPr>
          <a:xfrm>
            <a:off x="0" y="0"/>
            <a:ext cx="91440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000" dirty="0" smtClean="0"/>
              <a:t>Mesopotamian Society</a:t>
            </a:r>
            <a:endParaRPr lang="en-US" sz="4000" dirty="0"/>
          </a:p>
        </p:txBody>
      </p:sp>
      <p:pic>
        <p:nvPicPr>
          <p:cNvPr id="4" name="Picture 3"/>
          <p:cNvPicPr>
            <a:picLocks noChangeAspect="1"/>
          </p:cNvPicPr>
          <p:nvPr/>
        </p:nvPicPr>
        <p:blipFill>
          <a:blip r:embed="rId2"/>
          <a:stretch>
            <a:fillRect/>
          </a:stretch>
        </p:blipFill>
        <p:spPr>
          <a:xfrm>
            <a:off x="5029200" y="1066800"/>
            <a:ext cx="3896032" cy="5032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6974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Introduction</a:t>
            </a:r>
            <a:endParaRPr lang="en-US" dirty="0"/>
          </a:p>
        </p:txBody>
      </p:sp>
      <p:sp>
        <p:nvSpPr>
          <p:cNvPr id="3" name="Content Placeholder 2"/>
          <p:cNvSpPr>
            <a:spLocks noGrp="1"/>
          </p:cNvSpPr>
          <p:nvPr>
            <p:ph idx="1"/>
          </p:nvPr>
        </p:nvSpPr>
        <p:spPr>
          <a:xfrm>
            <a:off x="457200" y="990600"/>
            <a:ext cx="8229600" cy="5135563"/>
          </a:xfrm>
        </p:spPr>
        <p:txBody>
          <a:bodyPr/>
          <a:lstStyle/>
          <a:p>
            <a:r>
              <a:rPr lang="en-US" dirty="0" smtClean="0">
                <a:solidFill>
                  <a:srgbClr val="0000FF"/>
                </a:solidFill>
              </a:rPr>
              <a:t>Mesopotamia – “Land Between Two Rivers”</a:t>
            </a:r>
          </a:p>
          <a:p>
            <a:r>
              <a:rPr lang="en-US" dirty="0" smtClean="0">
                <a:solidFill>
                  <a:srgbClr val="0000FF"/>
                </a:solidFill>
              </a:rPr>
              <a:t>Tigris and Euphrates Rivers</a:t>
            </a:r>
          </a:p>
          <a:p>
            <a:r>
              <a:rPr lang="en-US" dirty="0">
                <a:solidFill>
                  <a:srgbClr val="0000FF"/>
                </a:solidFill>
              </a:rPr>
              <a:t>E</a:t>
            </a:r>
            <a:r>
              <a:rPr lang="en-US" dirty="0" smtClean="0">
                <a:solidFill>
                  <a:srgbClr val="0000FF"/>
                </a:solidFill>
              </a:rPr>
              <a:t>specially fertile thanks to the build up of silt deposited from the rivers over thousands of years</a:t>
            </a:r>
            <a:endParaRPr lang="en-US" dirty="0">
              <a:solidFill>
                <a:srgbClr val="0000FF"/>
              </a:solidFill>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1000" y="2819400"/>
            <a:ext cx="8470900" cy="3825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869543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r>
              <a:rPr lang="en-US" b="1" dirty="0" smtClean="0">
                <a:solidFill>
                  <a:srgbClr val="0000FF"/>
                </a:solidFill>
              </a:rPr>
              <a:t>Polytheism</a:t>
            </a:r>
            <a:r>
              <a:rPr lang="en-US" dirty="0" smtClean="0">
                <a:solidFill>
                  <a:srgbClr val="0000FF"/>
                </a:solidFill>
              </a:rPr>
              <a:t>: The belief in many gods or goddesses</a:t>
            </a:r>
          </a:p>
          <a:p>
            <a:r>
              <a:rPr lang="en-US" dirty="0" smtClean="0">
                <a:solidFill>
                  <a:schemeClr val="accent6"/>
                </a:solidFill>
              </a:rPr>
              <a:t>Sumerian gods embodied the forces of nature</a:t>
            </a:r>
          </a:p>
          <a:p>
            <a:r>
              <a:rPr lang="en-US" dirty="0" smtClean="0"/>
              <a:t>These gods were </a:t>
            </a:r>
            <a:r>
              <a:rPr lang="en-US" i="1" dirty="0" smtClean="0"/>
              <a:t>anthropomorphized</a:t>
            </a:r>
            <a:r>
              <a:rPr lang="en-US" dirty="0" smtClean="0"/>
              <a:t>, meaning that they were given human characteristics</a:t>
            </a:r>
          </a:p>
          <a:p>
            <a:pPr lvl="1"/>
            <a:r>
              <a:rPr lang="en-US" dirty="0" smtClean="0"/>
              <a:t>In </a:t>
            </a:r>
            <a:r>
              <a:rPr lang="en-US" i="1" dirty="0" smtClean="0"/>
              <a:t>The Lion King</a:t>
            </a:r>
            <a:r>
              <a:rPr lang="en-US" dirty="0" smtClean="0"/>
              <a:t> the animals are anthropomorphized because they are able to speak and express emotions</a:t>
            </a:r>
          </a:p>
          <a:p>
            <a:r>
              <a:rPr lang="en-US" dirty="0" smtClean="0">
                <a:solidFill>
                  <a:srgbClr val="0000FF"/>
                </a:solidFill>
              </a:rPr>
              <a:t>These gods were seen as responsible for any natural disasters that affected the people of Mesopotamia</a:t>
            </a:r>
          </a:p>
          <a:p>
            <a:pPr lvl="1"/>
            <a:r>
              <a:rPr lang="en-US" dirty="0" smtClean="0"/>
              <a:t>Therefore, sacrifices had to be made to appease them </a:t>
            </a:r>
          </a:p>
        </p:txBody>
      </p:sp>
      <p:sp>
        <p:nvSpPr>
          <p:cNvPr id="7" name="Title 1"/>
          <p:cNvSpPr txBox="1">
            <a:spLocks/>
          </p:cNvSpPr>
          <p:nvPr/>
        </p:nvSpPr>
        <p:spPr>
          <a:xfrm>
            <a:off x="0" y="0"/>
            <a:ext cx="91440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000" dirty="0" smtClean="0"/>
              <a:t>Gods, Priests, and Temples</a:t>
            </a:r>
            <a:endParaRPr lang="en-US" sz="4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4419600"/>
            <a:ext cx="5118100" cy="22662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4411980"/>
            <a:ext cx="2548467" cy="2293620"/>
          </a:xfrm>
          <a:prstGeom prst="rect">
            <a:avLst/>
          </a:prstGeom>
        </p:spPr>
      </p:pic>
    </p:spTree>
    <p:extLst>
      <p:ext uri="{BB962C8B-B14F-4D97-AF65-F5344CB8AC3E}">
        <p14:creationId xmlns:p14="http://schemas.microsoft.com/office/powerpoint/2010/main" val="13801041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r>
              <a:rPr lang="en-US" b="1" dirty="0" smtClean="0">
                <a:solidFill>
                  <a:srgbClr val="0000FF"/>
                </a:solidFill>
              </a:rPr>
              <a:t>Ziggurat</a:t>
            </a:r>
            <a:r>
              <a:rPr lang="en-US" dirty="0" smtClean="0">
                <a:solidFill>
                  <a:srgbClr val="0000FF"/>
                </a:solidFill>
              </a:rPr>
              <a:t>: A massive, pyramidal stepped tower made of mud bricks and associated with unknown religious meaning</a:t>
            </a:r>
            <a:endParaRPr lang="en-US" b="1" dirty="0" smtClean="0">
              <a:solidFill>
                <a:srgbClr val="0000FF"/>
              </a:solidFill>
            </a:endParaRPr>
          </a:p>
        </p:txBody>
      </p:sp>
      <p:sp>
        <p:nvSpPr>
          <p:cNvPr id="7" name="Title 1"/>
          <p:cNvSpPr txBox="1">
            <a:spLocks/>
          </p:cNvSpPr>
          <p:nvPr/>
        </p:nvSpPr>
        <p:spPr>
          <a:xfrm>
            <a:off x="0" y="0"/>
            <a:ext cx="91440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000" dirty="0" smtClean="0"/>
              <a:t>Gods, Priests, and Temples</a:t>
            </a:r>
            <a:endParaRPr lang="en-US" sz="4000"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00200" y="2362200"/>
            <a:ext cx="5943600" cy="3873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889853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r>
              <a:rPr lang="en-US" dirty="0" smtClean="0"/>
              <a:t>Writing first appeared in Mesopotamia around 3300 BCE and originated as a system of record keeping</a:t>
            </a:r>
          </a:p>
          <a:p>
            <a:pPr lvl="1"/>
            <a:r>
              <a:rPr lang="en-US" dirty="0" smtClean="0"/>
              <a:t>As business transactions became more common and wealth grew, it became essential to keep track of facts and figures</a:t>
            </a:r>
          </a:p>
          <a:p>
            <a:r>
              <a:rPr lang="en-US" b="1" dirty="0" smtClean="0">
                <a:solidFill>
                  <a:srgbClr val="0000FF"/>
                </a:solidFill>
              </a:rPr>
              <a:t>Cuneiform</a:t>
            </a:r>
            <a:r>
              <a:rPr lang="en-US" dirty="0" smtClean="0">
                <a:solidFill>
                  <a:srgbClr val="0000FF"/>
                </a:solidFill>
              </a:rPr>
              <a:t>: Mesopotamian writing system in which wedge shaped symbols represented words or syllables</a:t>
            </a:r>
            <a:endParaRPr lang="en-US" b="1" dirty="0" smtClean="0">
              <a:solidFill>
                <a:srgbClr val="0000FF"/>
              </a:solidFill>
            </a:endParaRPr>
          </a:p>
        </p:txBody>
      </p:sp>
      <p:sp>
        <p:nvSpPr>
          <p:cNvPr id="7" name="Title 1"/>
          <p:cNvSpPr txBox="1">
            <a:spLocks/>
          </p:cNvSpPr>
          <p:nvPr/>
        </p:nvSpPr>
        <p:spPr>
          <a:xfrm>
            <a:off x="0" y="0"/>
            <a:ext cx="91440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000" dirty="0" smtClean="0"/>
              <a:t>Technology and Science</a:t>
            </a:r>
            <a:endParaRPr lang="en-US" sz="4000" dirty="0"/>
          </a:p>
        </p:txBody>
      </p:sp>
      <p:pic>
        <p:nvPicPr>
          <p:cNvPr id="4" name="Picture 3"/>
          <p:cNvPicPr>
            <a:picLocks noChangeAspect="1"/>
          </p:cNvPicPr>
          <p:nvPr/>
        </p:nvPicPr>
        <p:blipFill>
          <a:blip r:embed="rId2"/>
          <a:stretch>
            <a:fillRect/>
          </a:stretch>
        </p:blipFill>
        <p:spPr>
          <a:xfrm>
            <a:off x="1143000" y="3657600"/>
            <a:ext cx="6858000" cy="2788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427304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i="1" dirty="0" smtClean="0"/>
              <a:t>Cuneiform</a:t>
            </a:r>
            <a:endParaRPr lang="en-US" i="1"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04900"/>
            <a:ext cx="9144000" cy="46405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516969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r>
              <a:rPr lang="en-US" dirty="0" smtClean="0"/>
              <a:t>Cuneiform - Not a language, only a writing system</a:t>
            </a:r>
          </a:p>
          <a:p>
            <a:r>
              <a:rPr lang="en-US" dirty="0" smtClean="0">
                <a:solidFill>
                  <a:srgbClr val="0000FF"/>
                </a:solidFill>
              </a:rPr>
              <a:t>Only the elites and scribes could master it</a:t>
            </a:r>
          </a:p>
          <a:p>
            <a:r>
              <a:rPr lang="en-US" dirty="0" smtClean="0"/>
              <a:t>Originally used for economic reasons, eventually used to write about politics, religion, and science</a:t>
            </a:r>
          </a:p>
        </p:txBody>
      </p:sp>
      <p:sp>
        <p:nvSpPr>
          <p:cNvPr id="7" name="Title 1"/>
          <p:cNvSpPr txBox="1">
            <a:spLocks/>
          </p:cNvSpPr>
          <p:nvPr/>
        </p:nvSpPr>
        <p:spPr>
          <a:xfrm>
            <a:off x="0" y="0"/>
            <a:ext cx="91440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000" dirty="0" smtClean="0"/>
              <a:t>Technology and Science</a:t>
            </a:r>
            <a:endParaRPr lang="en-US" sz="40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3600" y="3124200"/>
            <a:ext cx="4660900" cy="31100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204275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990600"/>
            <a:ext cx="4572000" cy="5135563"/>
          </a:xfrm>
        </p:spPr>
        <p:txBody>
          <a:bodyPr>
            <a:normAutofit fontScale="92500"/>
          </a:bodyPr>
          <a:lstStyle/>
          <a:p>
            <a:pPr marL="0" indent="0">
              <a:buNone/>
            </a:pPr>
            <a:endParaRPr lang="en-US" dirty="0" smtClean="0"/>
          </a:p>
          <a:p>
            <a:r>
              <a:rPr lang="en-US" dirty="0" smtClean="0"/>
              <a:t>Other technological advances in Mesopotamia include wheeled carts</a:t>
            </a:r>
            <a:r>
              <a:rPr lang="en-US" dirty="0"/>
              <a:t> </a:t>
            </a:r>
            <a:r>
              <a:rPr lang="en-US" dirty="0" smtClean="0"/>
              <a:t>and boats</a:t>
            </a:r>
          </a:p>
          <a:p>
            <a:r>
              <a:rPr lang="en-US" dirty="0" smtClean="0">
                <a:solidFill>
                  <a:srgbClr val="0000FF"/>
                </a:solidFill>
              </a:rPr>
              <a:t>Metals had to be imported but eventually copper and tin were made into an alloy known as </a:t>
            </a:r>
            <a:r>
              <a:rPr lang="en-US" b="1" dirty="0" smtClean="0">
                <a:solidFill>
                  <a:srgbClr val="0000FF"/>
                </a:solidFill>
              </a:rPr>
              <a:t>bronze</a:t>
            </a:r>
            <a:r>
              <a:rPr lang="en-US" dirty="0" smtClean="0">
                <a:solidFill>
                  <a:srgbClr val="0000FF"/>
                </a:solidFill>
              </a:rPr>
              <a:t> to produce tools and weapons</a:t>
            </a:r>
          </a:p>
          <a:p>
            <a:r>
              <a:rPr lang="en-US" dirty="0" smtClean="0"/>
              <a:t>Clay was used to make dishware and storage vessels</a:t>
            </a:r>
          </a:p>
          <a:p>
            <a:r>
              <a:rPr lang="en-US" dirty="0" smtClean="0"/>
              <a:t>Mud bricks were the primary building material</a:t>
            </a:r>
          </a:p>
          <a:p>
            <a:endParaRPr lang="en-US" dirty="0" smtClean="0"/>
          </a:p>
        </p:txBody>
      </p:sp>
      <p:sp>
        <p:nvSpPr>
          <p:cNvPr id="7" name="Title 1"/>
          <p:cNvSpPr txBox="1">
            <a:spLocks/>
          </p:cNvSpPr>
          <p:nvPr/>
        </p:nvSpPr>
        <p:spPr>
          <a:xfrm>
            <a:off x="0" y="0"/>
            <a:ext cx="91440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000" dirty="0" smtClean="0"/>
              <a:t>Technology and Science</a:t>
            </a:r>
            <a:endParaRPr lang="en-US" sz="4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3886200"/>
            <a:ext cx="3255973" cy="2425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381000" y="1143000"/>
            <a:ext cx="3276600" cy="2490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738839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4267200" cy="5410200"/>
          </a:xfrm>
        </p:spPr>
        <p:txBody>
          <a:bodyPr/>
          <a:lstStyle/>
          <a:p>
            <a:endParaRPr lang="en-US" dirty="0" smtClean="0"/>
          </a:p>
          <a:p>
            <a:endParaRPr lang="en-US" dirty="0"/>
          </a:p>
          <a:p>
            <a:r>
              <a:rPr lang="en-US" dirty="0" smtClean="0"/>
              <a:t>Early military forces were </a:t>
            </a:r>
            <a:r>
              <a:rPr lang="en-US" b="1" dirty="0" smtClean="0"/>
              <a:t>militia</a:t>
            </a:r>
            <a:r>
              <a:rPr lang="en-US" dirty="0" smtClean="0"/>
              <a:t>, citizens who became soldier when it was necessary</a:t>
            </a:r>
          </a:p>
          <a:p>
            <a:r>
              <a:rPr lang="en-US" dirty="0" smtClean="0"/>
              <a:t>Well-trained and well-paid full time soldiers came around during the 3</a:t>
            </a:r>
            <a:r>
              <a:rPr lang="en-US" baseline="30000" dirty="0" smtClean="0"/>
              <a:t>rd</a:t>
            </a:r>
            <a:r>
              <a:rPr lang="en-US" dirty="0" smtClean="0"/>
              <a:t> and 2</a:t>
            </a:r>
            <a:r>
              <a:rPr lang="en-US" baseline="30000" dirty="0" smtClean="0"/>
              <a:t>nd</a:t>
            </a:r>
            <a:r>
              <a:rPr lang="en-US" dirty="0" smtClean="0"/>
              <a:t> millenniums BCE</a:t>
            </a:r>
          </a:p>
          <a:p>
            <a:endParaRPr lang="en-US" dirty="0" smtClean="0"/>
          </a:p>
        </p:txBody>
      </p:sp>
      <p:sp>
        <p:nvSpPr>
          <p:cNvPr id="7" name="Title 1"/>
          <p:cNvSpPr txBox="1">
            <a:spLocks/>
          </p:cNvSpPr>
          <p:nvPr/>
        </p:nvSpPr>
        <p:spPr>
          <a:xfrm>
            <a:off x="0" y="0"/>
            <a:ext cx="91440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000" dirty="0" smtClean="0"/>
              <a:t>Technology and Science</a:t>
            </a:r>
            <a:endParaRPr lang="en-US" sz="40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0" y="1143000"/>
            <a:ext cx="3579266" cy="548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343796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r>
              <a:rPr lang="en-US" dirty="0" smtClean="0">
                <a:solidFill>
                  <a:srgbClr val="0000FF"/>
                </a:solidFill>
              </a:rPr>
              <a:t>Horse drawn chariots, which included a driver and an archer, revolutionized warfare as infantry could do little to defend themselves</a:t>
            </a:r>
          </a:p>
          <a:p>
            <a:r>
              <a:rPr lang="en-US" dirty="0" smtClean="0"/>
              <a:t>Siege weaponry was created to climb over or knock down city walls</a:t>
            </a:r>
          </a:p>
          <a:p>
            <a:endParaRPr lang="en-US" dirty="0" smtClean="0"/>
          </a:p>
        </p:txBody>
      </p:sp>
      <p:sp>
        <p:nvSpPr>
          <p:cNvPr id="7" name="Title 1"/>
          <p:cNvSpPr txBox="1">
            <a:spLocks/>
          </p:cNvSpPr>
          <p:nvPr/>
        </p:nvSpPr>
        <p:spPr>
          <a:xfrm>
            <a:off x="0" y="0"/>
            <a:ext cx="91440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000" dirty="0" smtClean="0"/>
              <a:t>Technology and Science</a:t>
            </a:r>
            <a:endParaRPr lang="en-US" sz="40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3505200"/>
            <a:ext cx="3618644" cy="3078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3505200"/>
            <a:ext cx="3352800" cy="31039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12712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sz="3400" dirty="0" smtClean="0"/>
              <a:t>Settled Agriculture in an Unstable Landscape</a:t>
            </a:r>
            <a:endParaRPr lang="en-US" sz="3400" dirty="0"/>
          </a:p>
        </p:txBody>
      </p:sp>
      <p:sp>
        <p:nvSpPr>
          <p:cNvPr id="3" name="Content Placeholder 2"/>
          <p:cNvSpPr>
            <a:spLocks noGrp="1"/>
          </p:cNvSpPr>
          <p:nvPr>
            <p:ph idx="1"/>
          </p:nvPr>
        </p:nvSpPr>
        <p:spPr>
          <a:xfrm>
            <a:off x="304800" y="838200"/>
            <a:ext cx="4419600" cy="5287963"/>
          </a:xfrm>
        </p:spPr>
        <p:txBody>
          <a:bodyPr>
            <a:normAutofit/>
          </a:bodyPr>
          <a:lstStyle/>
          <a:p>
            <a:r>
              <a:rPr lang="en-US" sz="3200" dirty="0" smtClean="0"/>
              <a:t>During this time, people learned to construct canals &amp; use irrigation in order to grow their crops</a:t>
            </a:r>
          </a:p>
          <a:p>
            <a:r>
              <a:rPr lang="en-US" sz="3200" b="1" dirty="0" smtClean="0">
                <a:solidFill>
                  <a:srgbClr val="0000FF"/>
                </a:solidFill>
              </a:rPr>
              <a:t>Irrigation</a:t>
            </a:r>
            <a:r>
              <a:rPr lang="en-US" sz="3200" dirty="0" smtClean="0">
                <a:solidFill>
                  <a:srgbClr val="0000FF"/>
                </a:solidFill>
              </a:rPr>
              <a:t>: To supply land with water using artificial means</a:t>
            </a:r>
            <a:endParaRPr lang="en-US" sz="3200" b="1" dirty="0">
              <a:solidFill>
                <a:srgbClr val="0000FF"/>
              </a:solidFill>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6800" y="762000"/>
            <a:ext cx="4104717" cy="53787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883465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dirty="0" smtClean="0"/>
              <a:t>By 4000 BCE farmers used ox-drawn plows to plant their crops</a:t>
            </a:r>
          </a:p>
          <a:p>
            <a:r>
              <a:rPr lang="en-US" dirty="0" smtClean="0"/>
              <a:t>Fields were left fallow (unused) every other year in order to allow nutrients to return to the soil</a:t>
            </a:r>
          </a:p>
          <a:p>
            <a:endParaRPr lang="en-US" dirty="0"/>
          </a:p>
        </p:txBody>
      </p:sp>
      <p:sp>
        <p:nvSpPr>
          <p:cNvPr id="7" name="Title 1"/>
          <p:cNvSpPr txBox="1">
            <a:spLocks/>
          </p:cNvSpPr>
          <p:nvPr/>
        </p:nvSpPr>
        <p:spPr>
          <a:xfrm>
            <a:off x="0" y="0"/>
            <a:ext cx="9144000" cy="6096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400" dirty="0" smtClean="0"/>
              <a:t>Settled Agriculture in an Unstable Landscape</a:t>
            </a:r>
            <a:endParaRPr lang="en-US" sz="3400" dirty="0"/>
          </a:p>
        </p:txBody>
      </p:sp>
      <p:pic>
        <p:nvPicPr>
          <p:cNvPr id="8" name="Picture 7"/>
          <p:cNvPicPr>
            <a:picLocks noChangeAspect="1"/>
          </p:cNvPicPr>
          <p:nvPr/>
        </p:nvPicPr>
        <p:blipFill>
          <a:blip r:embed="rId2"/>
          <a:stretch>
            <a:fillRect/>
          </a:stretch>
        </p:blipFill>
        <p:spPr>
          <a:xfrm>
            <a:off x="533400" y="2971800"/>
            <a:ext cx="8165475"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187846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US" dirty="0" smtClean="0"/>
              <a:t>Fish were a dietary staple</a:t>
            </a:r>
          </a:p>
          <a:p>
            <a:r>
              <a:rPr lang="en-US" dirty="0" smtClean="0"/>
              <a:t>Sheep and goats provided provided wool, milk, and meat</a:t>
            </a:r>
          </a:p>
          <a:p>
            <a:r>
              <a:rPr lang="en-US" dirty="0" smtClean="0"/>
              <a:t>Donkeys and cattle were used as beasts of burden</a:t>
            </a:r>
          </a:p>
          <a:p>
            <a:endParaRPr lang="en-US" dirty="0"/>
          </a:p>
        </p:txBody>
      </p:sp>
      <p:sp>
        <p:nvSpPr>
          <p:cNvPr id="7" name="Title 1"/>
          <p:cNvSpPr txBox="1">
            <a:spLocks/>
          </p:cNvSpPr>
          <p:nvPr/>
        </p:nvSpPr>
        <p:spPr>
          <a:xfrm>
            <a:off x="0" y="0"/>
            <a:ext cx="9144000" cy="6096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400" dirty="0" smtClean="0"/>
              <a:t>Settled Agriculture in an Unstable Landscape</a:t>
            </a:r>
            <a:endParaRPr lang="en-US" sz="3400" dirty="0"/>
          </a:p>
        </p:txBody>
      </p:sp>
      <p:pic>
        <p:nvPicPr>
          <p:cNvPr id="2" name="Picture 1"/>
          <p:cNvPicPr>
            <a:picLocks noChangeAspect="1"/>
          </p:cNvPicPr>
          <p:nvPr/>
        </p:nvPicPr>
        <p:blipFill>
          <a:blip r:embed="rId2"/>
          <a:stretch>
            <a:fillRect/>
          </a:stretch>
        </p:blipFill>
        <p:spPr>
          <a:xfrm>
            <a:off x="2667000" y="2895600"/>
            <a:ext cx="38608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002663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r>
              <a:rPr lang="en-US" dirty="0" smtClean="0">
                <a:solidFill>
                  <a:srgbClr val="0000FF"/>
                </a:solidFill>
              </a:rPr>
              <a:t>Villages grew together to form large cities that provided protection and more labor for farming</a:t>
            </a:r>
          </a:p>
          <a:p>
            <a:r>
              <a:rPr lang="en-US" b="1" dirty="0" smtClean="0">
                <a:solidFill>
                  <a:srgbClr val="0000FF"/>
                </a:solidFill>
              </a:rPr>
              <a:t>City-State</a:t>
            </a:r>
            <a:r>
              <a:rPr lang="en-US" dirty="0" smtClean="0">
                <a:solidFill>
                  <a:srgbClr val="0000FF"/>
                </a:solidFill>
              </a:rPr>
              <a:t>: A small independent state consisting of an urban center </a:t>
            </a:r>
            <a:r>
              <a:rPr lang="en-US" b="1" u="sng" dirty="0" smtClean="0">
                <a:solidFill>
                  <a:srgbClr val="0000FF"/>
                </a:solidFill>
              </a:rPr>
              <a:t>and</a:t>
            </a:r>
            <a:r>
              <a:rPr lang="en-US" dirty="0" smtClean="0">
                <a:solidFill>
                  <a:srgbClr val="0000FF"/>
                </a:solidFill>
              </a:rPr>
              <a:t> the surrounding agricultural territory</a:t>
            </a:r>
            <a:endParaRPr lang="en-US" b="1" dirty="0" smtClean="0">
              <a:solidFill>
                <a:srgbClr val="0000FF"/>
              </a:solidFill>
            </a:endParaRPr>
          </a:p>
        </p:txBody>
      </p:sp>
      <p:sp>
        <p:nvSpPr>
          <p:cNvPr id="7" name="Title 1"/>
          <p:cNvSpPr txBox="1">
            <a:spLocks/>
          </p:cNvSpPr>
          <p:nvPr/>
        </p:nvSpPr>
        <p:spPr>
          <a:xfrm>
            <a:off x="0" y="0"/>
            <a:ext cx="91440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t>Cities, Kings, and Trade</a:t>
            </a:r>
            <a:endParaRPr lang="en-US" sz="4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00400"/>
            <a:ext cx="91440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96307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0" y="1295400"/>
            <a:ext cx="3962400" cy="4953000"/>
          </a:xfrm>
        </p:spPr>
        <p:txBody>
          <a:bodyPr>
            <a:normAutofit lnSpcReduction="10000"/>
          </a:bodyPr>
          <a:lstStyle/>
          <a:p>
            <a:r>
              <a:rPr lang="en-US" dirty="0" smtClean="0">
                <a:solidFill>
                  <a:srgbClr val="0000FF"/>
                </a:solidFill>
              </a:rPr>
              <a:t>Specialized labor in Mesopotamia included craft making, manufacturing pottery, artwork, clothing, weapons, and tools</a:t>
            </a:r>
          </a:p>
          <a:p>
            <a:r>
              <a:rPr lang="en-US" dirty="0" smtClean="0">
                <a:solidFill>
                  <a:srgbClr val="0000FF"/>
                </a:solidFill>
              </a:rPr>
              <a:t>Protective walls were built to keep citizens safe in the event that other city-states attacked</a:t>
            </a:r>
          </a:p>
          <a:p>
            <a:pPr lvl="1"/>
            <a:r>
              <a:rPr lang="en-US" dirty="0" smtClean="0">
                <a:solidFill>
                  <a:srgbClr val="0000FF"/>
                </a:solidFill>
              </a:rPr>
              <a:t>These types of battles often started over land and water rights</a:t>
            </a:r>
          </a:p>
        </p:txBody>
      </p:sp>
      <p:sp>
        <p:nvSpPr>
          <p:cNvPr id="7" name="Title 1"/>
          <p:cNvSpPr txBox="1">
            <a:spLocks/>
          </p:cNvSpPr>
          <p:nvPr/>
        </p:nvSpPr>
        <p:spPr>
          <a:xfrm>
            <a:off x="0" y="0"/>
            <a:ext cx="91440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t>Cities, Kings, and Trade</a:t>
            </a:r>
            <a:endParaRPr lang="en-US" sz="4400" dirty="0"/>
          </a:p>
        </p:txBody>
      </p:sp>
      <p:pic>
        <p:nvPicPr>
          <p:cNvPr id="6" name="Picture 5" descr="Specializati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48600" y="0"/>
            <a:ext cx="1266762" cy="1266762"/>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1295400"/>
            <a:ext cx="4038600" cy="494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020889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4343400" cy="4602163"/>
          </a:xfrm>
        </p:spPr>
        <p:txBody>
          <a:bodyPr>
            <a:normAutofit/>
          </a:bodyPr>
          <a:lstStyle/>
          <a:p>
            <a:r>
              <a:rPr lang="en-US" b="1" dirty="0" smtClean="0">
                <a:solidFill>
                  <a:srgbClr val="0000FF"/>
                </a:solidFill>
              </a:rPr>
              <a:t>Monarchy</a:t>
            </a:r>
            <a:r>
              <a:rPr lang="en-US" dirty="0" smtClean="0">
                <a:solidFill>
                  <a:srgbClr val="0000FF"/>
                </a:solidFill>
              </a:rPr>
              <a:t>: Rule by a king or queen</a:t>
            </a:r>
            <a:endParaRPr lang="en-US" b="1" dirty="0" smtClean="0">
              <a:solidFill>
                <a:srgbClr val="0000FF"/>
              </a:solidFill>
            </a:endParaRPr>
          </a:p>
          <a:p>
            <a:r>
              <a:rPr lang="en-US" dirty="0" smtClean="0">
                <a:solidFill>
                  <a:schemeClr val="accent6"/>
                </a:solidFill>
              </a:rPr>
              <a:t>The first king to unite several city-states under one rule was Sargon, around 2350 BCE</a:t>
            </a:r>
          </a:p>
          <a:p>
            <a:r>
              <a:rPr lang="en-US" dirty="0" smtClean="0"/>
              <a:t>Installed governors and troops to secure his power</a:t>
            </a:r>
          </a:p>
        </p:txBody>
      </p:sp>
      <p:sp>
        <p:nvSpPr>
          <p:cNvPr id="7" name="Title 1"/>
          <p:cNvSpPr txBox="1">
            <a:spLocks/>
          </p:cNvSpPr>
          <p:nvPr/>
        </p:nvSpPr>
        <p:spPr>
          <a:xfrm>
            <a:off x="0" y="0"/>
            <a:ext cx="91440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t>Cities, Kings, and Trade</a:t>
            </a:r>
            <a:endParaRPr lang="en-US" sz="44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3000" y="1143000"/>
            <a:ext cx="3311180" cy="5217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600200" cy="1531620"/>
          </a:xfrm>
          <a:prstGeom prst="rect">
            <a:avLst/>
          </a:prstGeom>
        </p:spPr>
      </p:pic>
    </p:spTree>
    <p:extLst>
      <p:ext uri="{BB962C8B-B14F-4D97-AF65-F5344CB8AC3E}">
        <p14:creationId xmlns:p14="http://schemas.microsoft.com/office/powerpoint/2010/main" val="5565179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r>
              <a:rPr lang="en-US" sz="3000" b="1" dirty="0" smtClean="0">
                <a:solidFill>
                  <a:srgbClr val="0000FF"/>
                </a:solidFill>
              </a:rPr>
              <a:t>Hammurabi</a:t>
            </a:r>
            <a:r>
              <a:rPr lang="en-US" sz="3000" dirty="0" smtClean="0">
                <a:solidFill>
                  <a:srgbClr val="0000FF"/>
                </a:solidFill>
              </a:rPr>
              <a:t>: King of Babylon who is best known for his creation of a code of laws that explained what punishments should be given for specific crimes</a:t>
            </a:r>
            <a:endParaRPr lang="en-US" sz="3000" b="1" dirty="0" smtClean="0">
              <a:solidFill>
                <a:srgbClr val="0000FF"/>
              </a:solidFill>
            </a:endParaRPr>
          </a:p>
        </p:txBody>
      </p:sp>
      <p:sp>
        <p:nvSpPr>
          <p:cNvPr id="7" name="Title 1"/>
          <p:cNvSpPr txBox="1">
            <a:spLocks/>
          </p:cNvSpPr>
          <p:nvPr/>
        </p:nvSpPr>
        <p:spPr>
          <a:xfrm>
            <a:off x="0" y="0"/>
            <a:ext cx="91440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t>Cities, Kings, and Trade</a:t>
            </a:r>
            <a:endParaRPr lang="en-US" sz="4400" dirty="0"/>
          </a:p>
        </p:txBody>
      </p:sp>
      <p:pic>
        <p:nvPicPr>
          <p:cNvPr id="6" name="Picture 5"/>
          <p:cNvPicPr>
            <a:picLocks noChangeAspect="1"/>
          </p:cNvPicPr>
          <p:nvPr/>
        </p:nvPicPr>
        <p:blipFill>
          <a:blip r:embed="rId2"/>
          <a:stretch>
            <a:fillRect/>
          </a:stretch>
        </p:blipFill>
        <p:spPr>
          <a:xfrm>
            <a:off x="3124200" y="3200400"/>
            <a:ext cx="2686756" cy="2590800"/>
          </a:xfrm>
          <a:prstGeom prst="rect">
            <a:avLst/>
          </a:prstGeom>
        </p:spPr>
      </p:pic>
    </p:spTree>
    <p:extLst>
      <p:ext uri="{BB962C8B-B14F-4D97-AF65-F5344CB8AC3E}">
        <p14:creationId xmlns:p14="http://schemas.microsoft.com/office/powerpoint/2010/main" val="222558921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rketSpecific xmlns="4873beb7-5857-4685-be1f-d57550cc96cc" xsi:nil="true"/>
    <ApprovalStatus xmlns="4873beb7-5857-4685-be1f-d57550cc96cc">InProgress</ApprovalStatus>
    <DirectSourceMarket xmlns="4873beb7-5857-4685-be1f-d57550cc96cc" xsi:nil="true"/>
    <PrimaryImageGen xmlns="4873beb7-5857-4685-be1f-d57550cc96cc">true</PrimaryImageGen>
    <ThumbnailAssetId xmlns="4873beb7-5857-4685-be1f-d57550cc96cc" xsi:nil="true"/>
    <NumericId xmlns="4873beb7-5857-4685-be1f-d57550cc96cc">-1</NumericId>
    <TPFriendlyName xmlns="4873beb7-5857-4685-be1f-d57550cc96cc">Presentation for report on country</TPFriendlyName>
    <BusinessGroup xmlns="4873beb7-5857-4685-be1f-d57550cc96cc" xsi:nil="true"/>
    <APEditor xmlns="4873beb7-5857-4685-be1f-d57550cc96cc">
      <UserInfo>
        <DisplayName>REDMOND\v-luannv</DisplayName>
        <AccountId>92</AccountId>
        <AccountType/>
      </UserInfo>
    </APEditor>
    <SourceTitle xmlns="4873beb7-5857-4685-be1f-d57550cc96cc">Presentation for report on country</SourceTitle>
    <OpenTemplate xmlns="4873beb7-5857-4685-be1f-d57550cc96cc">true</OpenTemplate>
    <UALocComments xmlns="4873beb7-5857-4685-be1f-d57550cc96cc" xsi:nil="true"/>
    <ParentAssetId xmlns="4873beb7-5857-4685-be1f-d57550cc96cc" xsi:nil="true"/>
    <IntlLangReviewDate xmlns="4873beb7-5857-4685-be1f-d57550cc96cc" xsi:nil="true"/>
    <PublishStatusLookup xmlns="4873beb7-5857-4685-be1f-d57550cc96cc">
      <Value>267663</Value>
      <Value>1282561</Value>
    </PublishStatusLookup>
    <MachineTranslated xmlns="4873beb7-5857-4685-be1f-d57550cc96cc">false</MachineTranslated>
    <OriginalSourceMarket xmlns="4873beb7-5857-4685-be1f-d57550cc96cc" xsi:nil="true"/>
    <TPInstallLocation xmlns="4873beb7-5857-4685-be1f-d57550cc96cc">{My Templates}</TPInstallLocation>
    <APDescription xmlns="4873beb7-5857-4685-be1f-d57550cc96cc" xsi:nil="true"/>
    <ContentItem xmlns="4873beb7-5857-4685-be1f-d57550cc96cc" xsi:nil="true"/>
    <ClipArtFilename xmlns="4873beb7-5857-4685-be1f-d57550cc96cc" xsi:nil="true"/>
    <APAuthor xmlns="4873beb7-5857-4685-be1f-d57550cc96cc">
      <UserInfo>
        <DisplayName>REDMOND\cynvey</DisplayName>
        <AccountId>191</AccountId>
        <AccountType/>
      </UserInfo>
    </APAuthor>
    <TPAppVersion xmlns="4873beb7-5857-4685-be1f-d57550cc96cc">11</TPAppVersion>
    <TPCommandLine xmlns="4873beb7-5857-4685-be1f-d57550cc96cc">{PP} /n {FilePath}</TPCommandLine>
    <PublishTargets xmlns="4873beb7-5857-4685-be1f-d57550cc96cc">OfficeOnline</PublishTargets>
    <TPLaunchHelpLinkType xmlns="4873beb7-5857-4685-be1f-d57550cc96cc">Template</TPLaunchHelpLinkType>
    <TimesCloned xmlns="4873beb7-5857-4685-be1f-d57550cc96cc" xsi:nil="true"/>
    <EditorialStatus xmlns="4873beb7-5857-4685-be1f-d57550cc96cc" xsi:nil="true"/>
    <LastModifiedDateTime xmlns="4873beb7-5857-4685-be1f-d57550cc96cc" xsi:nil="true"/>
    <Provider xmlns="4873beb7-5857-4685-be1f-d57550cc96cc">EY006220130</Provider>
    <AcquiredFrom xmlns="4873beb7-5857-4685-be1f-d57550cc96cc" xsi:nil="true"/>
    <AssetStart xmlns="4873beb7-5857-4685-be1f-d57550cc96cc">2009-05-30T21:01:39+00:00</AssetStart>
    <LastHandOff xmlns="4873beb7-5857-4685-be1f-d57550cc96cc" xsi:nil="true"/>
    <ArtSampleDocs xmlns="4873beb7-5857-4685-be1f-d57550cc96cc" xsi:nil="true"/>
    <TPClientViewer xmlns="4873beb7-5857-4685-be1f-d57550cc96cc">Microsoft Office PowerPoint</TPClientViewer>
    <UACurrentWords xmlns="4873beb7-5857-4685-be1f-d57550cc96cc">0</UACurrentWords>
    <UALocRecommendation xmlns="4873beb7-5857-4685-be1f-d57550cc96cc">Localize</UALocRecommendation>
    <IsDeleted xmlns="4873beb7-5857-4685-be1f-d57550cc96cc">false</IsDeleted>
    <UANotes xmlns="4873beb7-5857-4685-be1f-d57550cc96cc">online only</UANotes>
    <TemplateStatus xmlns="4873beb7-5857-4685-be1f-d57550cc96cc">Complete</TemplateStatus>
    <ShowIn xmlns="4873beb7-5857-4685-be1f-d57550cc96cc" xsi:nil="true"/>
    <CSXHash xmlns="4873beb7-5857-4685-be1f-d57550cc96cc" xsi:nil="true"/>
    <VoteCount xmlns="4873beb7-5857-4685-be1f-d57550cc96cc" xsi:nil="true"/>
    <AssetExpire xmlns="4873beb7-5857-4685-be1f-d57550cc96cc">2100-01-01T00:00:00+00:00</AssetExpire>
    <CSXSubmissionMarket xmlns="4873beb7-5857-4685-be1f-d57550cc96cc" xsi:nil="true"/>
    <DSATActionTaken xmlns="4873beb7-5857-4685-be1f-d57550cc96cc" xsi:nil="true"/>
    <TPExecutable xmlns="4873beb7-5857-4685-be1f-d57550cc96cc" xsi:nil="true"/>
    <SubmitterId xmlns="4873beb7-5857-4685-be1f-d57550cc96cc" xsi:nil="true"/>
    <AssetType xmlns="4873beb7-5857-4685-be1f-d57550cc96cc">TP</AssetType>
    <CSXSubmissionDate xmlns="4873beb7-5857-4685-be1f-d57550cc96cc" xsi:nil="true"/>
    <CSXUpdate xmlns="4873beb7-5857-4685-be1f-d57550cc96cc">false</CSXUpdate>
    <ApprovalLog xmlns="4873beb7-5857-4685-be1f-d57550cc96cc" xsi:nil="true"/>
    <BugNumber xmlns="4873beb7-5857-4685-be1f-d57550cc96cc" xsi:nil="true"/>
    <Milestone xmlns="4873beb7-5857-4685-be1f-d57550cc96cc" xsi:nil="true"/>
    <OriginAsset xmlns="4873beb7-5857-4685-be1f-d57550cc96cc" xsi:nil="true"/>
    <TPComponent xmlns="4873beb7-5857-4685-be1f-d57550cc96cc">PPTFiles</TPComponent>
    <AssetId xmlns="4873beb7-5857-4685-be1f-d57550cc96cc">TP010165960</AssetId>
    <TPApplication xmlns="4873beb7-5857-4685-be1f-d57550cc96cc">PowerPoint</TPApplication>
    <TPLaunchHelpLink xmlns="4873beb7-5857-4685-be1f-d57550cc96cc" xsi:nil="true"/>
    <IntlLocPriority xmlns="4873beb7-5857-4685-be1f-d57550cc96cc" xsi:nil="true"/>
    <CrawlForDependencies xmlns="4873beb7-5857-4685-be1f-d57550cc96cc">false</CrawlForDependencies>
    <IntlLangReviewer xmlns="4873beb7-5857-4685-be1f-d57550cc96cc" xsi:nil="true"/>
    <HandoffToMSDN xmlns="4873beb7-5857-4685-be1f-d57550cc96cc" xsi:nil="true"/>
    <PlannedPubDate xmlns="4873beb7-5857-4685-be1f-d57550cc96cc" xsi:nil="true"/>
    <TrustLevel xmlns="4873beb7-5857-4685-be1f-d57550cc96cc">1 Microsoft Managed Content</TrustLevel>
    <IsSearchable xmlns="4873beb7-5857-4685-be1f-d57550cc96cc">false</IsSearchable>
    <TPNamespace xmlns="4873beb7-5857-4685-be1f-d57550cc96cc">POWERPNT</TPNamespace>
    <Markets xmlns="4873beb7-5857-4685-be1f-d57550cc96cc"/>
    <IntlLangReview xmlns="4873beb7-5857-4685-be1f-d57550cc96cc" xsi:nil="true"/>
    <UAProjectedTotalWords xmlns="4873beb7-5857-4685-be1f-d57550cc96cc" xsi:nil="true"/>
    <OutputCachingOn xmlns="4873beb7-5857-4685-be1f-d57550cc96cc">false</OutputCachingOn>
    <AverageRating xmlns="4873beb7-5857-4685-be1f-d57550cc96cc" xsi:nil="true"/>
    <LastPublishResultLookup xmlns="4873beb7-5857-4685-be1f-d57550cc96cc" xsi:nil="true"/>
    <PolicheckWords xmlns="4873beb7-5857-4685-be1f-d57550cc96cc" xsi:nil="true"/>
    <FriendlyTitle xmlns="4873beb7-5857-4685-be1f-d57550cc96cc" xsi:nil="true"/>
    <Manager xmlns="4873beb7-5857-4685-be1f-d57550cc96cc" xsi:nil="true"/>
    <EditorialTags xmlns="4873beb7-5857-4685-be1f-d57550cc96cc" xsi:nil="true"/>
    <LegacyData xmlns="4873beb7-5857-4685-be1f-d57550cc96cc" xsi:nil="true"/>
    <Downloads xmlns="4873beb7-5857-4685-be1f-d57550cc96cc">0</Downloads>
    <Providers xmlns="4873beb7-5857-4685-be1f-d57550cc96cc" xsi:nil="true"/>
    <TemplateTemplateType xmlns="4873beb7-5857-4685-be1f-d57550cc96cc">PowerPoint 2003 Default</TemplateTemplateType>
    <OOCacheId xmlns="4873beb7-5857-4685-be1f-d57550cc96cc" xsi:nil="true"/>
    <BlockPublish xmlns="4873beb7-5857-4685-be1f-d57550cc96cc" xsi:nil="true"/>
    <CampaignTagsTaxHTField0 xmlns="4873beb7-5857-4685-be1f-d57550cc96cc">
      <Terms xmlns="http://schemas.microsoft.com/office/infopath/2007/PartnerControls"/>
    </CampaignTagsTaxHTField0>
    <LocLastLocAttemptVersionLookup xmlns="4873beb7-5857-4685-be1f-d57550cc96cc">118194</LocLastLocAttemptVersionLookup>
    <LocLastLocAttemptVersionTypeLookup xmlns="4873beb7-5857-4685-be1f-d57550cc96cc" xsi:nil="true"/>
    <LocOverallPreviewStatusLookup xmlns="4873beb7-5857-4685-be1f-d57550cc96cc" xsi:nil="true"/>
    <LocOverallPublishStatusLookup xmlns="4873beb7-5857-4685-be1f-d57550cc96cc" xsi:nil="true"/>
    <TaxCatchAll xmlns="4873beb7-5857-4685-be1f-d57550cc96cc"/>
    <LocNewPublishedVersionLookup xmlns="4873beb7-5857-4685-be1f-d57550cc96cc" xsi:nil="true"/>
    <LocPublishedDependentAssetsLookup xmlns="4873beb7-5857-4685-be1f-d57550cc96cc" xsi:nil="true"/>
    <LocComments xmlns="4873beb7-5857-4685-be1f-d57550cc96cc" xsi:nil="true"/>
    <LocProcessedForMarketsLookup xmlns="4873beb7-5857-4685-be1f-d57550cc96cc" xsi:nil="true"/>
    <LocRecommendedHandoff xmlns="4873beb7-5857-4685-be1f-d57550cc96cc" xsi:nil="true"/>
    <LocManualTestRequired xmlns="4873beb7-5857-4685-be1f-d57550cc96cc" xsi:nil="true"/>
    <LocProcessedForHandoffsLookup xmlns="4873beb7-5857-4685-be1f-d57550cc96cc" xsi:nil="true"/>
    <LocOverallHandbackStatusLookup xmlns="4873beb7-5857-4685-be1f-d57550cc96cc" xsi:nil="true"/>
    <LocalizationTagsTaxHTField0 xmlns="4873beb7-5857-4685-be1f-d57550cc96cc">
      <Terms xmlns="http://schemas.microsoft.com/office/infopath/2007/PartnerControls"/>
    </LocalizationTagsTaxHTField0>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InternalTagsTaxHTField0 xmlns="4873beb7-5857-4685-be1f-d57550cc96cc">
      <Terms xmlns="http://schemas.microsoft.com/office/infopath/2007/PartnerControls"/>
    </InternalTagsTaxHTField0>
    <RecommendationsModifier xmlns="4873beb7-5857-4685-be1f-d57550cc96cc" xsi:nil="true"/>
    <ScenarioTagsTaxHTField0 xmlns="4873beb7-5857-4685-be1f-d57550cc96cc">
      <Terms xmlns="http://schemas.microsoft.com/office/infopath/2007/PartnerControls"/>
    </ScenarioTagsTaxHTField0>
    <OriginalRelease xmlns="4873beb7-5857-4685-be1f-d57550cc96cc">14</OriginalReleas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3CA4BB-5626-473D-8255-DD8F77E2986C}">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C745B0B8-F12E-4BA6-AED8-2FA9328FAD6C}">
  <ds:schemaRefs>
    <ds:schemaRef ds:uri="http://schemas.microsoft.com/sharepoint/v3/contenttype/forms"/>
  </ds:schemaRefs>
</ds:datastoreItem>
</file>

<file path=customXml/itemProps3.xml><?xml version="1.0" encoding="utf-8"?>
<ds:datastoreItem xmlns:ds="http://schemas.openxmlformats.org/officeDocument/2006/customXml" ds:itemID="{7FE7E40D-104C-4B40-90A6-F0040A15E8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Executive.thmx</Template>
  <TotalTime>0</TotalTime>
  <Words>1433</Words>
  <Application>Microsoft Macintosh PowerPoint</Application>
  <PresentationFormat>On-screen Show (4:3)</PresentationFormat>
  <Paragraphs>122</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Executive</vt:lpstr>
      <vt:lpstr>1.2 Mesopotamia</vt:lpstr>
      <vt:lpstr>Introduction</vt:lpstr>
      <vt:lpstr>Settled Agriculture in an Unstable Landscape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report on country</dc:title>
  <dc:creator/>
  <cp:lastModifiedBy/>
  <cp:revision>1</cp:revision>
  <dcterms:created xsi:type="dcterms:W3CDTF">2006-08-30T21:40:39Z</dcterms:created>
  <dcterms:modified xsi:type="dcterms:W3CDTF">2015-08-31T14:24:42Z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PolicheckStatus">
    <vt:lpwstr>0</vt:lpwstr>
  </property>
  <property fmtid="{D5CDD505-2E9C-101B-9397-08002B2CF9AE}" pid="7" name="Applications">
    <vt:lpwstr>65;#zpp120;#79;#tpl120;#419;#zpp140</vt:lpwstr>
  </property>
  <property fmtid="{D5CDD505-2E9C-101B-9397-08002B2CF9AE}" pid="8" name="PolicheckCounter">
    <vt:lpwstr>0</vt:lpwstr>
  </property>
  <property fmtid="{D5CDD505-2E9C-101B-9397-08002B2CF9AE}" pid="9" name="APTrustLevel">
    <vt:r8>1</vt:r8>
  </property>
</Properties>
</file>